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0" r:id="rId1"/>
  </p:sldMasterIdLst>
  <p:notesMasterIdLst>
    <p:notesMasterId r:id="rId49"/>
  </p:notesMasterIdLst>
  <p:handoutMasterIdLst>
    <p:handoutMasterId r:id="rId50"/>
  </p:handoutMasterIdLst>
  <p:sldIdLst>
    <p:sldId id="256" r:id="rId2"/>
    <p:sldId id="257" r:id="rId3"/>
    <p:sldId id="258" r:id="rId4"/>
    <p:sldId id="261" r:id="rId5"/>
    <p:sldId id="262" r:id="rId6"/>
    <p:sldId id="264" r:id="rId7"/>
    <p:sldId id="265" r:id="rId8"/>
    <p:sldId id="268" r:id="rId9"/>
    <p:sldId id="269" r:id="rId10"/>
    <p:sldId id="270" r:id="rId11"/>
    <p:sldId id="267" r:id="rId12"/>
    <p:sldId id="271" r:id="rId13"/>
    <p:sldId id="272" r:id="rId14"/>
    <p:sldId id="273" r:id="rId15"/>
    <p:sldId id="274" r:id="rId16"/>
    <p:sldId id="275" r:id="rId17"/>
    <p:sldId id="276" r:id="rId18"/>
    <p:sldId id="277" r:id="rId19"/>
    <p:sldId id="278" r:id="rId20"/>
    <p:sldId id="279" r:id="rId21"/>
    <p:sldId id="280" r:id="rId22"/>
    <p:sldId id="283" r:id="rId23"/>
    <p:sldId id="284" r:id="rId24"/>
    <p:sldId id="285" r:id="rId25"/>
    <p:sldId id="286" r:id="rId26"/>
    <p:sldId id="287" r:id="rId27"/>
    <p:sldId id="288" r:id="rId28"/>
    <p:sldId id="289" r:id="rId29"/>
    <p:sldId id="290" r:id="rId30"/>
    <p:sldId id="281" r:id="rId31"/>
    <p:sldId id="291" r:id="rId32"/>
    <p:sldId id="292" r:id="rId33"/>
    <p:sldId id="293"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294" r:id="rId48"/>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0" autoAdjust="0"/>
  </p:normalViewPr>
  <p:slideViewPr>
    <p:cSldViewPr>
      <p:cViewPr>
        <p:scale>
          <a:sx n="79" d="100"/>
          <a:sy n="79" d="100"/>
        </p:scale>
        <p:origin x="-126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DD630B5-5249-4DFF-B5E3-F03B0D2E8C30}" type="datetimeFigureOut">
              <a:rPr lang="tr-TR" smtClean="0"/>
              <a:t>20.08.2024</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42C542-7153-4581-83AF-9A590ACD4A58}" type="slidenum">
              <a:rPr lang="tr-TR" smtClean="0"/>
              <a:t>‹#›</a:t>
            </a:fld>
            <a:endParaRPr lang="tr-TR"/>
          </a:p>
        </p:txBody>
      </p:sp>
    </p:spTree>
    <p:extLst>
      <p:ext uri="{BB962C8B-B14F-4D97-AF65-F5344CB8AC3E}">
        <p14:creationId xmlns:p14="http://schemas.microsoft.com/office/powerpoint/2010/main" val="162791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D55166-9E2C-45F2-BBBF-AFB786F5CFA0}" type="datetimeFigureOut">
              <a:rPr lang="tr-TR" smtClean="0"/>
              <a:t>20.08.2024</a:t>
            </a:fld>
            <a:endParaRPr lang="tr-TR" dirty="0"/>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AE6D93-46BC-4BE9-B9CD-DDA607C4B54D}" type="slidenum">
              <a:rPr lang="tr-TR" smtClean="0"/>
              <a:t>‹#›</a:t>
            </a:fld>
            <a:endParaRPr lang="tr-TR" dirty="0"/>
          </a:p>
        </p:txBody>
      </p:sp>
    </p:spTree>
    <p:extLst>
      <p:ext uri="{BB962C8B-B14F-4D97-AF65-F5344CB8AC3E}">
        <p14:creationId xmlns:p14="http://schemas.microsoft.com/office/powerpoint/2010/main" val="60109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20.08.2024</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20.08.2024</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545987"/>
            <a:ext cx="6172200" cy="1877594"/>
          </a:xfrm>
        </p:spPr>
        <p:txBody>
          <a:bodyPr>
            <a:normAutofit/>
          </a:bodyPr>
          <a:lstStyle/>
          <a:p>
            <a:pPr algn="ctr"/>
            <a:r>
              <a:rPr lang="tr-TR" sz="4000" dirty="0">
                <a:solidFill>
                  <a:schemeClr val="tx2">
                    <a:lumMod val="75000"/>
                  </a:schemeClr>
                </a:solidFill>
                <a:latin typeface="Times New Roman" panose="02020603050405020304" pitchFamily="18" charset="0"/>
                <a:cs typeface="Times New Roman" panose="02020603050405020304" pitchFamily="18" charset="0"/>
              </a:rPr>
              <a:t>ÖZEL EĞİTİMDE SORU(N) KALMASIN</a:t>
            </a:r>
          </a:p>
        </p:txBody>
      </p:sp>
      <p:sp>
        <p:nvSpPr>
          <p:cNvPr id="3" name="Alt Başlık 2"/>
          <p:cNvSpPr>
            <a:spLocks noGrp="1"/>
          </p:cNvSpPr>
          <p:nvPr>
            <p:ph type="subTitle" idx="1"/>
          </p:nvPr>
        </p:nvSpPr>
        <p:spPr>
          <a:xfrm>
            <a:off x="539552" y="2780928"/>
            <a:ext cx="6172200" cy="3593994"/>
          </a:xfrm>
        </p:spPr>
        <p:txBody>
          <a:bodyPr/>
          <a:lstStyle/>
          <a:p>
            <a:pPr marL="285750" indent="-285750" algn="l">
              <a:buFont typeface="Wingdings" pitchFamily="2" charset="2"/>
              <a:buChar char="Ø"/>
            </a:pPr>
            <a:r>
              <a:rPr lang="tr-TR" dirty="0">
                <a:latin typeface="Times New Roman" panose="02020603050405020304" pitchFamily="18" charset="0"/>
                <a:cs typeface="Times New Roman" panose="02020603050405020304" pitchFamily="18" charset="0"/>
              </a:rPr>
              <a:t>Yetersizlik Türleri</a:t>
            </a:r>
          </a:p>
          <a:p>
            <a:pPr marL="285750" indent="-285750" algn="l">
              <a:buFont typeface="Wingdings" pitchFamily="2" charset="2"/>
              <a:buChar char="Ø"/>
            </a:pPr>
            <a:r>
              <a:rPr lang="tr-TR" dirty="0">
                <a:latin typeface="Times New Roman" panose="02020603050405020304" pitchFamily="18" charset="0"/>
                <a:cs typeface="Times New Roman" panose="02020603050405020304" pitchFamily="18" charset="0"/>
              </a:rPr>
              <a:t>Tanı Koyma ve Tanılama Süreci</a:t>
            </a:r>
          </a:p>
          <a:p>
            <a:pPr marL="285750" indent="-285750" algn="l">
              <a:buFont typeface="Wingdings" pitchFamily="2" charset="2"/>
              <a:buChar char="Ø"/>
            </a:pPr>
            <a:r>
              <a:rPr lang="tr-TR" dirty="0">
                <a:latin typeface="Times New Roman" panose="02020603050405020304" pitchFamily="18" charset="0"/>
                <a:cs typeface="Times New Roman" panose="02020603050405020304" pitchFamily="18" charset="0"/>
              </a:rPr>
              <a:t>Kaynaştırma</a:t>
            </a:r>
          </a:p>
          <a:p>
            <a:pPr marL="285750" indent="-285750" algn="l">
              <a:buFont typeface="Wingdings" pitchFamily="2" charset="2"/>
              <a:buChar char="Ø"/>
            </a:pPr>
            <a:r>
              <a:rPr lang="tr-TR" dirty="0">
                <a:latin typeface="Times New Roman" panose="02020603050405020304" pitchFamily="18" charset="0"/>
                <a:cs typeface="Times New Roman" panose="02020603050405020304" pitchFamily="18" charset="0"/>
              </a:rPr>
              <a:t>Destek Eğitim Odası</a:t>
            </a:r>
          </a:p>
          <a:p>
            <a:pPr marL="285750" indent="-285750" algn="l">
              <a:buFont typeface="Wingdings" pitchFamily="2" charset="2"/>
              <a:buChar char="Ø"/>
            </a:pPr>
            <a:r>
              <a:rPr lang="tr-TR" dirty="0">
                <a:latin typeface="Times New Roman" panose="02020603050405020304" pitchFamily="18" charset="0"/>
                <a:cs typeface="Times New Roman" panose="02020603050405020304" pitchFamily="18" charset="0"/>
              </a:rPr>
              <a:t>Bireyselleştirilmiş Eğitim Planı</a:t>
            </a:r>
          </a:p>
          <a:p>
            <a:pPr marL="285750" indent="-285750" algn="l">
              <a:buFont typeface="Wingdings" pitchFamily="2" charset="2"/>
              <a:buChar char="Ø"/>
            </a:pPr>
            <a:r>
              <a:rPr lang="tr-TR" dirty="0">
                <a:latin typeface="Times New Roman" panose="02020603050405020304" pitchFamily="18" charset="0"/>
                <a:cs typeface="Times New Roman" panose="02020603050405020304" pitchFamily="18" charset="0"/>
              </a:rPr>
              <a:t>Evde Eğitim Hizmetleri</a:t>
            </a:r>
          </a:p>
          <a:p>
            <a:pPr algn="l"/>
            <a:endParaRPr lang="tr-TR" dirty="0"/>
          </a:p>
          <a:p>
            <a:pPr algn="l"/>
            <a:endParaRPr lang="tr-TR" dirty="0"/>
          </a:p>
          <a:p>
            <a:pPr algn="l"/>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924944"/>
            <a:ext cx="251628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147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80728"/>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PATNOS RAM’da Uygulanan Zeka Testleri</a:t>
            </a:r>
          </a:p>
        </p:txBody>
      </p:sp>
      <p:sp>
        <p:nvSpPr>
          <p:cNvPr id="3" name="İçerik Yer Tutucusu 2"/>
          <p:cNvSpPr>
            <a:spLocks noGrp="1"/>
          </p:cNvSpPr>
          <p:nvPr>
            <p:ph idx="1"/>
          </p:nvPr>
        </p:nvSpPr>
        <p:spPr>
          <a:xfrm>
            <a:off x="457200" y="1783653"/>
            <a:ext cx="8229600" cy="4389120"/>
          </a:xfrm>
        </p:spPr>
        <p:txBody>
          <a:bodyPr/>
          <a:lstStyle/>
          <a:p>
            <a:pPr marL="0" indent="0">
              <a:buNone/>
            </a:pPr>
            <a:endParaRPr lang="tr-TR" dirty="0"/>
          </a:p>
          <a:p>
            <a:r>
              <a:rPr lang="tr-T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Leiter</a:t>
            </a: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Zeka Testi (Uluslararası Performans </a:t>
            </a:r>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Ölçeği)</a:t>
            </a:r>
          </a:p>
          <a:p>
            <a:r>
              <a:rPr lang="tr-TR"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Asis</a:t>
            </a:r>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Zeka Testi (Anadolu Sak Zeka Ölçeği</a:t>
            </a:r>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Güçlüğü Testi (ÖGT)</a:t>
            </a:r>
          </a:p>
          <a:p>
            <a:endPar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37490" y="4248427"/>
            <a:ext cx="2340428"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942232"/>
            <a:ext cx="1800001" cy="235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69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036" y="704088"/>
            <a:ext cx="8229600" cy="1143000"/>
          </a:xfrm>
        </p:spPr>
        <p:txBody>
          <a:bodyPr>
            <a:normAutofit/>
          </a:bodyPr>
          <a:lstStyle/>
          <a:p>
            <a:pPr algn="ctr"/>
            <a:r>
              <a:rPr lang="tr-TR" sz="4000" dirty="0">
                <a:latin typeface="Times New Roman" panose="02020603050405020304" pitchFamily="18" charset="0"/>
                <a:cs typeface="Times New Roman" panose="02020603050405020304" pitchFamily="18" charset="0"/>
              </a:rPr>
              <a:t>KAYNAŞTIRMA </a:t>
            </a:r>
          </a:p>
        </p:txBody>
      </p:sp>
      <p:sp>
        <p:nvSpPr>
          <p:cNvPr id="4" name="Dikdörtgen: Köşeleri Yuvarlatılmış 3">
            <a:extLst>
              <a:ext uri="{FF2B5EF4-FFF2-40B4-BE49-F238E27FC236}">
                <a16:creationId xmlns="" xmlns:a16="http://schemas.microsoft.com/office/drawing/2014/main" id="{B4B56651-0B14-4193-826B-7E61F5FDD9DE}"/>
              </a:ext>
            </a:extLst>
          </p:cNvPr>
          <p:cNvSpPr/>
          <p:nvPr/>
        </p:nvSpPr>
        <p:spPr>
          <a:xfrm>
            <a:off x="349036" y="2123728"/>
            <a:ext cx="8496944" cy="4030184"/>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Kaynaştırma / Bütünleştirme yoluyla eğitimin amacı; özel eğitim ihtiyacı olan bireylerin her tür ve kademede diğer bireylerle karşılıklı etkileşim içinde bulunmalarını ve eğitim amaçlarını en üst düzeyde gerçekleştirmelerini sağlamaktır. Bu uygulamalar kapsamında özel eğitime ihtiyacı olan bireyler kaynaştırma / bütünleştirme yoluyla eğitimlerini, yetersizliği olmayan akranları ile birlikte aynı sınıfta tam zamanlı sürdürebilecekleri gibi özel eğitim sınıflarında yarı zamanlı olarak sürdürebilirler.</a:t>
            </a:r>
          </a:p>
        </p:txBody>
      </p:sp>
    </p:spTree>
    <p:extLst>
      <p:ext uri="{BB962C8B-B14F-4D97-AF65-F5344CB8AC3E}">
        <p14:creationId xmlns:p14="http://schemas.microsoft.com/office/powerpoint/2010/main" val="26730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dirty="0">
                <a:latin typeface="Times New Roman" panose="02020603050405020304" pitchFamily="18" charset="0"/>
                <a:cs typeface="Times New Roman" panose="02020603050405020304" pitchFamily="18" charset="0"/>
              </a:rPr>
              <a:t>KAYNAŞTIRMA </a:t>
            </a:r>
          </a:p>
        </p:txBody>
      </p:sp>
      <p:sp>
        <p:nvSpPr>
          <p:cNvPr id="4" name="Dikdörtgen: Köşeleri Yuvarlatılmış 3">
            <a:extLst>
              <a:ext uri="{FF2B5EF4-FFF2-40B4-BE49-F238E27FC236}">
                <a16:creationId xmlns="" xmlns:a16="http://schemas.microsoft.com/office/drawing/2014/main" id="{4CC4F69D-7E99-403E-AE19-E570C20D762C}"/>
              </a:ext>
            </a:extLst>
          </p:cNvPr>
          <p:cNvSpPr/>
          <p:nvPr/>
        </p:nvSpPr>
        <p:spPr>
          <a:xfrm>
            <a:off x="457200" y="2060848"/>
            <a:ext cx="8229600" cy="388843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Eğitim öğretimlerini kaynaştırma / bütünleştirme yoluyla  sürdürecek öğrencilerin eğitim-öğretim haklarından en üst düzeyde  yararlanmalarını  ve eğitimlerini tamamlamalarını sağlamak  amacıyla, okullara yerleştirilmeleri, destek eğitim odalarının ve/veya özel eğitim sınıflarının açılması bunların ihtiyaçlarının belirlenmesi ve gerekli tüm tedbirlerin alınması gerekmektedir.</a:t>
            </a:r>
          </a:p>
        </p:txBody>
      </p:sp>
    </p:spTree>
    <p:extLst>
      <p:ext uri="{BB962C8B-B14F-4D97-AF65-F5344CB8AC3E}">
        <p14:creationId xmlns:p14="http://schemas.microsoft.com/office/powerpoint/2010/main" val="17264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2673" y="1052736"/>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Kaynaştırma Öğrencilerinin  Değerlendirilmesi </a:t>
            </a:r>
          </a:p>
        </p:txBody>
      </p:sp>
      <p:sp>
        <p:nvSpPr>
          <p:cNvPr id="4" name="Dikdörtgen: Köşeleri Yuvarlatılmış 3">
            <a:extLst>
              <a:ext uri="{FF2B5EF4-FFF2-40B4-BE49-F238E27FC236}">
                <a16:creationId xmlns="" xmlns:a16="http://schemas.microsoft.com/office/drawing/2014/main" id="{23CBED04-A422-4807-A045-F6B776E0457E}"/>
              </a:ext>
            </a:extLst>
          </p:cNvPr>
          <p:cNvSpPr/>
          <p:nvPr/>
        </p:nvSpPr>
        <p:spPr>
          <a:xfrm>
            <a:off x="457200" y="2420888"/>
            <a:ext cx="8229600" cy="3600400"/>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Kaynaştırma/Bütünleştirme eğitimlerine karar verilmiş öğrencilerin  değerlendirilmesi; onların ihtiyaçlarına göre hazırlanacak olan Bireyselleştirilmiş Eğitim Planı doğrultusunda hazırlanacak sınavla yapılmaktadır.</a:t>
            </a:r>
          </a:p>
          <a:p>
            <a:r>
              <a:rPr lang="tr-TR" sz="2600" dirty="0">
                <a:latin typeface="Times New Roman" panose="02020603050405020304" pitchFamily="18" charset="0"/>
                <a:cs typeface="Times New Roman" panose="02020603050405020304" pitchFamily="18" charset="0"/>
              </a:rPr>
              <a:t>Ayrıca kaynaştırma / bütünleştirme  yoluyla eğitim alan öğrenciler için </a:t>
            </a:r>
            <a:r>
              <a:rPr lang="tr-TR" sz="2600" dirty="0" smtClean="0">
                <a:latin typeface="Times New Roman" panose="02020603050405020304" pitchFamily="18" charset="0"/>
                <a:cs typeface="Times New Roman" panose="02020603050405020304" pitchFamily="18" charset="0"/>
              </a:rPr>
              <a:t>okullarında  </a:t>
            </a:r>
            <a:r>
              <a:rPr lang="tr-TR" sz="2600" dirty="0">
                <a:latin typeface="Times New Roman" panose="02020603050405020304" pitchFamily="18" charset="0"/>
                <a:cs typeface="Times New Roman" panose="02020603050405020304" pitchFamily="18" charset="0"/>
              </a:rPr>
              <a:t>destek eğitim odası da açılabilmektedir. </a:t>
            </a:r>
          </a:p>
        </p:txBody>
      </p:sp>
    </p:spTree>
    <p:extLst>
      <p:ext uri="{BB962C8B-B14F-4D97-AF65-F5344CB8AC3E}">
        <p14:creationId xmlns:p14="http://schemas.microsoft.com/office/powerpoint/2010/main" val="49237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36711"/>
            <a:ext cx="8229600" cy="1143000"/>
          </a:xfrm>
        </p:spPr>
        <p:txBody>
          <a:bodyPr>
            <a:normAutofit/>
          </a:bodyPr>
          <a:lstStyle/>
          <a:p>
            <a:pPr algn="just"/>
            <a:r>
              <a:rPr lang="tr-TR" sz="4000" dirty="0" smtClean="0">
                <a:latin typeface="Times New Roman" panose="02020603050405020304" pitchFamily="18" charset="0"/>
                <a:cs typeface="Times New Roman" panose="02020603050405020304" pitchFamily="18" charset="0"/>
              </a:rPr>
              <a:t>                  DESTEK </a:t>
            </a:r>
            <a:r>
              <a:rPr lang="tr-TR" sz="4000" dirty="0">
                <a:latin typeface="Times New Roman" panose="02020603050405020304" pitchFamily="18" charset="0"/>
                <a:cs typeface="Times New Roman" panose="02020603050405020304" pitchFamily="18" charset="0"/>
              </a:rPr>
              <a:t>EĞİTİM ODASI </a:t>
            </a:r>
          </a:p>
        </p:txBody>
      </p:sp>
      <p:sp>
        <p:nvSpPr>
          <p:cNvPr id="4" name="Dikdörtgen: Köşeleri Yuvarlatılmış 3">
            <a:extLst>
              <a:ext uri="{FF2B5EF4-FFF2-40B4-BE49-F238E27FC236}">
                <a16:creationId xmlns="" xmlns:a16="http://schemas.microsoft.com/office/drawing/2014/main" id="{4CA26249-92B1-434D-AE09-0AB352ACE6BA}"/>
              </a:ext>
            </a:extLst>
          </p:cNvPr>
          <p:cNvSpPr/>
          <p:nvPr/>
        </p:nvSpPr>
        <p:spPr>
          <a:xfrm>
            <a:off x="457200" y="2564904"/>
            <a:ext cx="8229600" cy="3384376"/>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altLang="tr-TR" sz="2600" dirty="0">
                <a:latin typeface="Times New Roman" panose="02020603050405020304" pitchFamily="18" charset="0"/>
                <a:cs typeface="Times New Roman" panose="02020603050405020304" pitchFamily="18" charset="0"/>
              </a:rPr>
              <a:t>“Destek Eğitim Odası”, okul ve kurumlarda, kaynaştırma/bütünleştirme yoluyla eğitim uygulamaları kapsamında yetersizliği olmayan akranlarıyla birlikte aynı sınıfta eğitimlerine devam eden özel eğitim ihtiyacı olan öğrencilerin sunulan eğitim hizmetlerinden en üst düzeyde yararlanmaları amacıyla özel araç- gereçler ile eğitim materyalleri sağlanarak oluşturulmuş eğitim ortamlarıdır</a:t>
            </a:r>
            <a:endParaRPr lang="tr-TR" sz="2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33" t="21444" r="52727" b="20802"/>
          <a:stretch/>
        </p:blipFill>
        <p:spPr bwMode="auto">
          <a:xfrm>
            <a:off x="611560" y="836711"/>
            <a:ext cx="2014261" cy="154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7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2863" y="1323935"/>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 Açmak Zorunlu mudur?</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95536" y="2132856"/>
            <a:ext cx="8229600" cy="4389120"/>
          </a:xfrm>
        </p:spPr>
        <p:txBody>
          <a:bodyPr/>
          <a:lstStyle/>
          <a:p>
            <a:pPr marL="0" indent="0">
              <a:buNone/>
            </a:pPr>
            <a:r>
              <a:rPr lang="tr-TR" altLang="tr-TR" sz="2800" dirty="0"/>
              <a:t/>
            </a:r>
            <a:br>
              <a:rPr lang="tr-TR" altLang="tr-TR" sz="2800" dirty="0"/>
            </a:br>
            <a:endParaRPr lang="tr-TR" dirty="0"/>
          </a:p>
        </p:txBody>
      </p:sp>
      <p:sp>
        <p:nvSpPr>
          <p:cNvPr id="5" name="Dikdörtgen: Köşeleri Yuvarlatılmış 4">
            <a:extLst>
              <a:ext uri="{FF2B5EF4-FFF2-40B4-BE49-F238E27FC236}">
                <a16:creationId xmlns="" xmlns:a16="http://schemas.microsoft.com/office/drawing/2014/main" id="{B6B79895-0E57-43EC-8C1C-226763C78978}"/>
              </a:ext>
            </a:extLst>
          </p:cNvPr>
          <p:cNvSpPr/>
          <p:nvPr/>
        </p:nvSpPr>
        <p:spPr>
          <a:xfrm>
            <a:off x="518864" y="2620925"/>
            <a:ext cx="8229600" cy="3400363"/>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Kaynaştırma/bütünleştirme yoluyla eğitim uygulamaları kapsamında yetersizliği olmayan akranlarıyla birlikte aynı sınıfta eğitimlerine devam eden özel eğitim ihtiyacı olan öğrenciler ile özel yetenekli öğrencilerin öğrenim gördüğü okul ve kurumlarda “Destek Eğitim Odası” açılması zorunludur .</a:t>
            </a:r>
          </a:p>
        </p:txBody>
      </p:sp>
    </p:spTree>
    <p:extLst>
      <p:ext uri="{BB962C8B-B14F-4D97-AF65-F5344CB8AC3E}">
        <p14:creationId xmlns:p14="http://schemas.microsoft.com/office/powerpoint/2010/main" val="56087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900" y="1484784"/>
            <a:ext cx="8229600" cy="1143000"/>
          </a:xfrm>
        </p:spPr>
        <p:txBody>
          <a:bodyPr>
            <a:normAutofit fontScale="90000"/>
          </a:bodyPr>
          <a:lstStyle/>
          <a:p>
            <a:pPr algn="ctr"/>
            <a:r>
              <a:rPr lang="tr-TR" altLang="tr-TR" sz="4400" dirty="0">
                <a:latin typeface="Times New Roman" panose="02020603050405020304" pitchFamily="18" charset="0"/>
                <a:cs typeface="Times New Roman" panose="02020603050405020304" pitchFamily="18" charset="0"/>
              </a:rPr>
              <a:t>Okullarda Destek Eğitim Odası Nasıl Açılır?</a:t>
            </a:r>
            <a:r>
              <a:rPr lang="tr-TR" altLang="tr-TR" sz="5400" dirty="0"/>
              <a:t/>
            </a:r>
            <a:br>
              <a:rPr lang="tr-TR" altLang="tr-TR" sz="5400" dirty="0"/>
            </a:br>
            <a:endParaRPr lang="tr-TR" dirty="0"/>
          </a:p>
        </p:txBody>
      </p:sp>
      <p:sp>
        <p:nvSpPr>
          <p:cNvPr id="4" name="Dikdörtgen: Köşeleri Yuvarlatılmış 3">
            <a:extLst>
              <a:ext uri="{FF2B5EF4-FFF2-40B4-BE49-F238E27FC236}">
                <a16:creationId xmlns="" xmlns:a16="http://schemas.microsoft.com/office/drawing/2014/main" id="{BFC707C4-3A39-4996-AE96-347B9A0C3583}"/>
              </a:ext>
            </a:extLst>
          </p:cNvPr>
          <p:cNvSpPr/>
          <p:nvPr/>
        </p:nvSpPr>
        <p:spPr>
          <a:xfrm>
            <a:off x="323528" y="1903649"/>
            <a:ext cx="8496944" cy="4549687"/>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400" dirty="0">
                <a:latin typeface="Times New Roman" panose="02020603050405020304" pitchFamily="18" charset="0"/>
                <a:cs typeface="Times New Roman" panose="02020603050405020304" pitchFamily="18" charset="0"/>
              </a:rPr>
              <a:t>Destek eğitim odası, ilçe özel eğitim hizmetleri kurulunun önerisi doğrultusunda ilçe millî eğitim müdürlükleri tarafından açılır.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Bu kapsamda izlenmesi gereken işlem basamakları aşağıda yer almaktadır:</a:t>
            </a:r>
          </a:p>
          <a:p>
            <a:r>
              <a:rPr lang="tr-TR" sz="2400" dirty="0">
                <a:latin typeface="Times New Roman" panose="02020603050405020304" pitchFamily="18" charset="0"/>
                <a:cs typeface="Times New Roman" panose="02020603050405020304" pitchFamily="18" charset="0"/>
              </a:rPr>
              <a:t>ilçe özel eğitim hizmetleri kurulu tarafından kaynaştırma/bütünleştirme yoluyla eğitim uygulaması kapsamında okula yerleştirilen özel eğitim ihtiyacı olan öğrenciler için her tür ve kademedeki okul bünyesinde ilçe millî eğitim müdürlüklerince destek eğitim odası açılır.</a:t>
            </a:r>
          </a:p>
        </p:txBody>
      </p:sp>
    </p:spTree>
    <p:extLst>
      <p:ext uri="{BB962C8B-B14F-4D97-AF65-F5344CB8AC3E}">
        <p14:creationId xmlns:p14="http://schemas.microsoft.com/office/powerpoint/2010/main" val="35462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84784"/>
            <a:ext cx="8229600" cy="1143000"/>
          </a:xfrm>
        </p:spPr>
        <p:txBody>
          <a:bodyPr>
            <a:normAutofit fontScale="90000"/>
          </a:bodyPr>
          <a:lstStyle/>
          <a:p>
            <a:pPr algn="ctr"/>
            <a:r>
              <a:rPr lang="tr-TR" dirty="0"/>
              <a:t/>
            </a:r>
            <a:br>
              <a:rPr lang="tr-TR" dirty="0"/>
            </a:br>
            <a:endParaRPr lang="tr-TR" dirty="0"/>
          </a:p>
        </p:txBody>
      </p:sp>
      <p:sp>
        <p:nvSpPr>
          <p:cNvPr id="5" name="Dikdörtgen 4">
            <a:extLst>
              <a:ext uri="{FF2B5EF4-FFF2-40B4-BE49-F238E27FC236}">
                <a16:creationId xmlns="" xmlns:a16="http://schemas.microsoft.com/office/drawing/2014/main" id="{7E0C3E04-40F6-468E-9B9B-B622EB9C97AA}"/>
              </a:ext>
            </a:extLst>
          </p:cNvPr>
          <p:cNvSpPr/>
          <p:nvPr/>
        </p:nvSpPr>
        <p:spPr>
          <a:xfrm>
            <a:off x="631032" y="919922"/>
            <a:ext cx="8046640" cy="1600438"/>
          </a:xfrm>
          <a:prstGeom prst="rect">
            <a:avLst/>
          </a:prstGeom>
        </p:spPr>
        <p:txBody>
          <a:bodyPr wrap="square">
            <a:spAutoFit/>
          </a:bodyPr>
          <a:lstStyle/>
          <a:p>
            <a:pPr algn="ctr"/>
            <a:r>
              <a:rPr lang="tr-TR" altLang="tr-TR" sz="4000" dirty="0">
                <a:solidFill>
                  <a:srgbClr val="04617B"/>
                </a:solidFill>
                <a:latin typeface="Times New Roman" panose="02020603050405020304" pitchFamily="18" charset="0"/>
                <a:ea typeface="+mj-ea"/>
                <a:cs typeface="Times New Roman" panose="02020603050405020304" pitchFamily="18" charset="0"/>
              </a:rPr>
              <a:t>Okullarda Destek Eğitim Odası Nasıl Açılır?</a:t>
            </a:r>
            <a:r>
              <a:rPr lang="tr-TR" altLang="tr-TR" sz="5400" dirty="0">
                <a:solidFill>
                  <a:srgbClr val="04617B"/>
                </a:solidFill>
                <a:latin typeface="Calibri"/>
                <a:ea typeface="+mj-ea"/>
                <a:cs typeface="+mj-cs"/>
              </a:rPr>
              <a:t/>
            </a:r>
            <a:br>
              <a:rPr lang="tr-TR" altLang="tr-TR" sz="5400" dirty="0">
                <a:solidFill>
                  <a:srgbClr val="04617B"/>
                </a:solidFill>
                <a:latin typeface="Calibri"/>
                <a:ea typeface="+mj-ea"/>
                <a:cs typeface="+mj-cs"/>
              </a:rPr>
            </a:br>
            <a:endParaRPr lang="tr-TR" dirty="0"/>
          </a:p>
        </p:txBody>
      </p:sp>
      <p:sp>
        <p:nvSpPr>
          <p:cNvPr id="6" name="Dikdörtgen: Köşeleri Yuvarlatılmış 5">
            <a:extLst>
              <a:ext uri="{FF2B5EF4-FFF2-40B4-BE49-F238E27FC236}">
                <a16:creationId xmlns="" xmlns:a16="http://schemas.microsoft.com/office/drawing/2014/main" id="{E3594C08-C27E-4DF1-BFDE-CDDCAC573E65}"/>
              </a:ext>
            </a:extLst>
          </p:cNvPr>
          <p:cNvSpPr/>
          <p:nvPr/>
        </p:nvSpPr>
        <p:spPr>
          <a:xfrm>
            <a:off x="466328" y="2204864"/>
            <a:ext cx="8211344" cy="439248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500" dirty="0">
                <a:latin typeface="Times New Roman" panose="02020603050405020304" pitchFamily="18" charset="0"/>
                <a:cs typeface="Times New Roman" panose="02020603050405020304" pitchFamily="18" charset="0"/>
              </a:rPr>
              <a:t>Açılış onayları, açılacak her bir destek eğitim odası için ayrı ayrı olacak şekilde bir defa alınır.</a:t>
            </a:r>
          </a:p>
          <a:p>
            <a:endParaRPr lang="tr-TR" sz="2500" dirty="0">
              <a:latin typeface="Times New Roman" panose="02020603050405020304" pitchFamily="18" charset="0"/>
              <a:cs typeface="Times New Roman" panose="02020603050405020304" pitchFamily="18" charset="0"/>
            </a:endParaRPr>
          </a:p>
          <a:p>
            <a:r>
              <a:rPr lang="tr-TR" sz="2500" dirty="0">
                <a:latin typeface="Times New Roman" panose="02020603050405020304" pitchFamily="18" charset="0"/>
                <a:cs typeface="Times New Roman" panose="02020603050405020304" pitchFamily="18" charset="0"/>
              </a:rPr>
              <a:t>Fizikî şartları nedeniyle destek eğitim odası açılamayan okullarda il/ilçe millî eğitim müdürlüklerinin onayı doğrultusunda fen laboratuvarları, resim atölyeleri, müzik odaları vb. uygun alanlar destek eğitim odası olarak kullanılabilir.</a:t>
            </a:r>
          </a:p>
          <a:p>
            <a:r>
              <a:rPr lang="tr-TR" sz="2500" dirty="0">
                <a:latin typeface="Times New Roman" panose="02020603050405020304" pitchFamily="18" charset="0"/>
                <a:cs typeface="Times New Roman" panose="02020603050405020304" pitchFamily="18" charset="0"/>
              </a:rPr>
              <a:t>Destek eğitim odasında eğitim alacak öğrenci sayısına göre okulda veya kurumda birden fazla destek eğitim odası açılabilir.</a:t>
            </a:r>
          </a:p>
        </p:txBody>
      </p:sp>
    </p:spTree>
    <p:extLst>
      <p:ext uri="{BB962C8B-B14F-4D97-AF65-F5344CB8AC3E}">
        <p14:creationId xmlns:p14="http://schemas.microsoft.com/office/powerpoint/2010/main" val="322221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967" y="1700808"/>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Odasında Hangi Öğrencilerin Hangi Derslerden Ne Zaman Eğitim Alacağı Nasıl Belirlenir?</a:t>
            </a:r>
            <a:endParaRPr lang="tr-TR" sz="4000" dirty="0">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6428A809-DAAD-4E0D-B743-20C15861FB2B}"/>
              </a:ext>
            </a:extLst>
          </p:cNvPr>
          <p:cNvSpPr/>
          <p:nvPr/>
        </p:nvSpPr>
        <p:spPr>
          <a:xfrm>
            <a:off x="445433" y="3068960"/>
            <a:ext cx="8087007" cy="295232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600" dirty="0"/>
              <a:t>BEP geliştirme biriminin </a:t>
            </a:r>
            <a:r>
              <a:rPr lang="tr-TR" sz="2600" dirty="0" smtClean="0"/>
              <a:t>önerisi/kararı </a:t>
            </a:r>
            <a:r>
              <a:rPr lang="tr-TR" sz="2600" dirty="0"/>
              <a:t>doğrultusunda </a:t>
            </a:r>
            <a:r>
              <a:rPr lang="tr-TR" sz="2600" dirty="0" smtClean="0"/>
              <a:t>belirlenir</a:t>
            </a:r>
            <a:r>
              <a:rPr lang="tr-TR" sz="2600" dirty="0"/>
              <a:t>. Ancak; ihtiyaç halinde söz konusu planlama eğitim öğretim yılı içerisinde revize  edilebilir.</a:t>
            </a:r>
          </a:p>
        </p:txBody>
      </p:sp>
    </p:spTree>
    <p:extLst>
      <p:ext uri="{BB962C8B-B14F-4D97-AF65-F5344CB8AC3E}">
        <p14:creationId xmlns:p14="http://schemas.microsoft.com/office/powerpoint/2010/main" val="42621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1629" y="692696"/>
            <a:ext cx="8363272" cy="2232248"/>
          </a:xfrm>
        </p:spPr>
        <p:txBody>
          <a:bodyPr>
            <a:noAutofit/>
          </a:bodyPr>
          <a:lstStyle/>
          <a:p>
            <a:pPr algn="ctr"/>
            <a:r>
              <a:rPr lang="tr-TR" altLang="tr-TR" sz="4000" dirty="0" smtClean="0">
                <a:latin typeface="Times New Roman" panose="02020603050405020304" pitchFamily="18" charset="0"/>
                <a:cs typeface="Times New Roman" panose="02020603050405020304" pitchFamily="18" charset="0"/>
              </a:rPr>
              <a:t>Bir Öğrenci Destek </a:t>
            </a:r>
            <a:r>
              <a:rPr lang="tr-TR" altLang="tr-TR" sz="4000" dirty="0">
                <a:latin typeface="Times New Roman" panose="02020603050405020304" pitchFamily="18" charset="0"/>
                <a:cs typeface="Times New Roman" panose="02020603050405020304" pitchFamily="18" charset="0"/>
              </a:rPr>
              <a:t>Eğitim Odasında </a:t>
            </a:r>
            <a:r>
              <a:rPr lang="tr-TR" altLang="tr-TR" sz="4000" dirty="0" smtClean="0">
                <a:latin typeface="Times New Roman" panose="02020603050405020304" pitchFamily="18" charset="0"/>
                <a:cs typeface="Times New Roman" panose="02020603050405020304" pitchFamily="18" charset="0"/>
              </a:rPr>
              <a:t>Haftada Kaç </a:t>
            </a:r>
            <a:r>
              <a:rPr lang="tr-TR" altLang="tr-TR" sz="4000" dirty="0">
                <a:latin typeface="Times New Roman" panose="02020603050405020304" pitchFamily="18" charset="0"/>
                <a:cs typeface="Times New Roman" panose="02020603050405020304" pitchFamily="18" charset="0"/>
              </a:rPr>
              <a:t>Saat Eğitim </a:t>
            </a:r>
            <a:r>
              <a:rPr lang="tr-TR" altLang="tr-TR" sz="4000" dirty="0" smtClean="0">
                <a:latin typeface="Times New Roman" panose="02020603050405020304" pitchFamily="18" charset="0"/>
                <a:cs typeface="Times New Roman" panose="02020603050405020304" pitchFamily="18" charset="0"/>
              </a:rPr>
              <a:t>Alabilir?</a:t>
            </a:r>
            <a:r>
              <a:rPr lang="tr-TR" altLang="tr-TR" sz="4000" dirty="0"/>
              <a:t/>
            </a:r>
            <a:br>
              <a:rPr lang="tr-TR" altLang="tr-TR" sz="4000" dirty="0"/>
            </a:br>
            <a:endParaRPr lang="tr-TR" sz="4000" dirty="0"/>
          </a:p>
        </p:txBody>
      </p:sp>
      <p:sp>
        <p:nvSpPr>
          <p:cNvPr id="4" name="Dikdörtgen: Köşeleri Yuvarlatılmış 3">
            <a:extLst>
              <a:ext uri="{FF2B5EF4-FFF2-40B4-BE49-F238E27FC236}">
                <a16:creationId xmlns="" xmlns:a16="http://schemas.microsoft.com/office/drawing/2014/main" id="{274B4D12-71DC-45A1-819D-82D64487DD1D}"/>
              </a:ext>
            </a:extLst>
          </p:cNvPr>
          <p:cNvSpPr/>
          <p:nvPr/>
        </p:nvSpPr>
        <p:spPr>
          <a:xfrm>
            <a:off x="588898" y="2708920"/>
            <a:ext cx="8075240" cy="316835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altLang="tr-TR" sz="2600" dirty="0">
                <a:latin typeface="Times New Roman" panose="02020603050405020304" pitchFamily="18" charset="0"/>
                <a:cs typeface="Times New Roman" panose="02020603050405020304" pitchFamily="18" charset="0"/>
              </a:rPr>
              <a:t>Öğrencinin destek eğitim odasında alacağı haftalık ders saati, haftalık toplam ders saatinin </a:t>
            </a:r>
            <a:r>
              <a:rPr lang="tr-TR" altLang="tr-TR" sz="2600" b="1" dirty="0">
                <a:latin typeface="Times New Roman" panose="02020603050405020304" pitchFamily="18" charset="0"/>
                <a:cs typeface="Times New Roman" panose="02020603050405020304" pitchFamily="18" charset="0"/>
              </a:rPr>
              <a:t>%40’ını</a:t>
            </a:r>
            <a:r>
              <a:rPr lang="tr-TR" altLang="tr-TR" sz="2600" dirty="0">
                <a:latin typeface="Times New Roman" panose="02020603050405020304" pitchFamily="18" charset="0"/>
                <a:cs typeface="Times New Roman" panose="02020603050405020304" pitchFamily="18" charset="0"/>
              </a:rPr>
              <a:t> aşmayacak şekilde planlanır.</a:t>
            </a:r>
          </a:p>
          <a:p>
            <a:r>
              <a:rPr lang="tr-TR" altLang="tr-TR" sz="2600" dirty="0">
                <a:latin typeface="Times New Roman" panose="02020603050405020304" pitchFamily="18" charset="0"/>
                <a:cs typeface="Times New Roman" panose="02020603050405020304" pitchFamily="18" charset="0"/>
              </a:rPr>
              <a:t>Örneğin; haftalık 30 ders saati öğrenim gören bir öğrenci için söz konusu planlama en fazla 12 ders saati (30x40/100 = 12) olacak şekilde uygulanır.</a:t>
            </a:r>
          </a:p>
          <a:p>
            <a:endParaRPr lang="tr-TR" dirty="0"/>
          </a:p>
        </p:txBody>
      </p:sp>
    </p:spTree>
    <p:extLst>
      <p:ext uri="{BB962C8B-B14F-4D97-AF65-F5344CB8AC3E}">
        <p14:creationId xmlns:p14="http://schemas.microsoft.com/office/powerpoint/2010/main" val="24324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Özel Eğitim Nedir?</a:t>
            </a:r>
          </a:p>
        </p:txBody>
      </p:sp>
      <p:sp>
        <p:nvSpPr>
          <p:cNvPr id="4" name="Dikdörtgen: Köşeleri Yuvarlatılmış 3">
            <a:extLst>
              <a:ext uri="{FF2B5EF4-FFF2-40B4-BE49-F238E27FC236}">
                <a16:creationId xmlns="" xmlns:a16="http://schemas.microsoft.com/office/drawing/2014/main" id="{F43EA7F5-8640-42C4-A9B9-1311DAAB059D}"/>
              </a:ext>
            </a:extLst>
          </p:cNvPr>
          <p:cNvSpPr/>
          <p:nvPr/>
        </p:nvSpPr>
        <p:spPr>
          <a:xfrm>
            <a:off x="457200" y="2204864"/>
            <a:ext cx="8229600" cy="3163825"/>
          </a:xfrm>
          <a:prstGeom prst="roundRect">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Özel eğitime ihtiyacı olan bireylerin eğitim ihtiyaçlarını karşılamak için özel olarak yetiştirilmiş personel, geliştirilmiş eğitim programları ve yöntemleri ile onların özür ve özelliklerine uygun ortamlarda sürdürülen eğitime "özel eğitim" denir.</a:t>
            </a:r>
          </a:p>
        </p:txBody>
      </p:sp>
    </p:spTree>
    <p:extLst>
      <p:ext uri="{BB962C8B-B14F-4D97-AF65-F5344CB8AC3E}">
        <p14:creationId xmlns:p14="http://schemas.microsoft.com/office/powerpoint/2010/main" val="323923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3204" y="1634496"/>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Odasında Öğrencilere Grup Oluşturularak Eğitim Verilebilir mi?</a:t>
            </a:r>
            <a:endParaRPr lang="tr-TR" sz="4000" dirty="0">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D0F72793-20B2-4B52-9C50-8FF8E3029924}"/>
              </a:ext>
            </a:extLst>
          </p:cNvPr>
          <p:cNvSpPr/>
          <p:nvPr/>
        </p:nvSpPr>
        <p:spPr>
          <a:xfrm>
            <a:off x="827584" y="2924944"/>
            <a:ext cx="7560840" cy="3240360"/>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Destek eğitim odasında öğrencilerin eğitim performansları dikkate alınarak birebir eğitim yapılır. Ancak; BEP geliştirme birimi gerektiğinde eğitim performansı aynı seviyede olan öğrencilerle birebir eğitimin yanında en fazla 3 öğrencinin bir arada eğitim alacağı grup eğitimi yapılması için de karar verebilir.</a:t>
            </a:r>
          </a:p>
        </p:txBody>
      </p:sp>
    </p:spTree>
    <p:extLst>
      <p:ext uri="{BB962C8B-B14F-4D97-AF65-F5344CB8AC3E}">
        <p14:creationId xmlns:p14="http://schemas.microsoft.com/office/powerpoint/2010/main" val="369312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628800"/>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Odasında Hangi Öğretmenler Görev Alabilir?</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9552" y="3140968"/>
            <a:ext cx="8229600" cy="4389120"/>
          </a:xfrm>
        </p:spPr>
        <p:txBody>
          <a:bodyPr/>
          <a:lstStyle/>
          <a:p>
            <a:r>
              <a:rPr lang="tr-TR" altLang="tr-TR" dirty="0">
                <a:latin typeface="Times New Roman" panose="02020603050405020304" pitchFamily="18" charset="0"/>
                <a:cs typeface="Times New Roman" panose="02020603050405020304" pitchFamily="18" charset="0"/>
              </a:rPr>
              <a:t>SINIF ÖĞRETMENLERİ</a:t>
            </a:r>
          </a:p>
          <a:p>
            <a:r>
              <a:rPr lang="tr-TR" altLang="tr-TR" dirty="0">
                <a:latin typeface="Times New Roman" panose="02020603050405020304" pitchFamily="18" charset="0"/>
                <a:cs typeface="Times New Roman" panose="02020603050405020304" pitchFamily="18" charset="0"/>
              </a:rPr>
              <a:t>BRANŞ ÖĞRETMENLERİ</a:t>
            </a:r>
          </a:p>
          <a:p>
            <a:r>
              <a:rPr lang="tr-TR" altLang="tr-TR" dirty="0">
                <a:latin typeface="Times New Roman" panose="02020603050405020304" pitchFamily="18" charset="0"/>
                <a:cs typeface="Times New Roman" panose="02020603050405020304" pitchFamily="18" charset="0"/>
              </a:rPr>
              <a:t>RAM’DA GÖREVLİ ÖZEL EĞİTİM ÖGRETMENLERİ </a:t>
            </a:r>
          </a:p>
          <a:p>
            <a:r>
              <a:rPr lang="tr-TR" altLang="tr-TR" dirty="0">
                <a:latin typeface="Times New Roman" panose="02020603050405020304" pitchFamily="18" charset="0"/>
                <a:cs typeface="Times New Roman" panose="02020603050405020304" pitchFamily="18" charset="0"/>
              </a:rPr>
              <a:t>DİĞER OKULLARDAKİ  ÖĞRETMENLER</a:t>
            </a:r>
          </a:p>
          <a:p>
            <a:pPr marL="0" indent="0">
              <a:buNone/>
            </a:pPr>
            <a:endParaRPr lang="tr-TR" dirty="0"/>
          </a:p>
        </p:txBody>
      </p:sp>
    </p:spTree>
    <p:extLst>
      <p:ext uri="{BB962C8B-B14F-4D97-AF65-F5344CB8AC3E}">
        <p14:creationId xmlns:p14="http://schemas.microsoft.com/office/powerpoint/2010/main" val="383211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332" y="1412776"/>
            <a:ext cx="8939336" cy="1143000"/>
          </a:xfrm>
        </p:spPr>
        <p:txBody>
          <a:bodyPr>
            <a:noAutofit/>
          </a:bodyPr>
          <a:lstStyle/>
          <a:p>
            <a:pPr algn="ctr"/>
            <a:r>
              <a:rPr lang="tr-TR" altLang="tr-TR" sz="3600" dirty="0">
                <a:latin typeface="Times New Roman" panose="02020603050405020304" pitchFamily="18" charset="0"/>
                <a:cs typeface="Times New Roman" panose="02020603050405020304" pitchFamily="18" charset="0"/>
              </a:rPr>
              <a:t>Destek Eğitim Odasında Eğitim Desteği Alan Öğrencinin Başarı Değerlendirmesi Nasıl Yapılır?</a:t>
            </a:r>
            <a:endParaRPr lang="tr-TR" sz="3600" dirty="0">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95AF8DE7-9C85-4E8D-96F8-FE9E7D34C556}"/>
              </a:ext>
            </a:extLst>
          </p:cNvPr>
          <p:cNvSpPr/>
          <p:nvPr/>
        </p:nvSpPr>
        <p:spPr>
          <a:xfrm>
            <a:off x="683568" y="2708920"/>
            <a:ext cx="8003232" cy="3600400"/>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400" dirty="0">
                <a:latin typeface="Times New Roman" panose="02020603050405020304" pitchFamily="18" charset="0"/>
                <a:cs typeface="Times New Roman" panose="02020603050405020304" pitchFamily="18" charset="0"/>
              </a:rPr>
              <a:t>Öğrencinin genel başarı değerlendirmesinde sınıfta yapılan değerlendirmenin yanı sıra destek eğitim odasında yapılan değerlendirme sonuçları da dikkate alınır.</a:t>
            </a:r>
          </a:p>
          <a:p>
            <a:r>
              <a:rPr lang="tr-TR" sz="2400" dirty="0">
                <a:latin typeface="Times New Roman" panose="02020603050405020304" pitchFamily="18" charset="0"/>
                <a:cs typeface="Times New Roman" panose="02020603050405020304" pitchFamily="18" charset="0"/>
              </a:rPr>
              <a:t>Destek eğitim odasında; program farklılaştırma ve bireyselleştirmeye yönelik zenginleştirme ve genişletme uygulamaları yapılır. Öğretimin farklılaştırılmasına yönelik ölçme ve değerlendirme araçları kullanılarak BEP doğrultusunda değerlendirme yapılır.</a:t>
            </a:r>
          </a:p>
        </p:txBody>
      </p:sp>
    </p:spTree>
    <p:extLst>
      <p:ext uri="{BB962C8B-B14F-4D97-AF65-F5344CB8AC3E}">
        <p14:creationId xmlns:p14="http://schemas.microsoft.com/office/powerpoint/2010/main" val="14561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72816"/>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Destek Eğitim Odasında Eğitim Desteği Alan Öğrencinin Başarı Değerlendirmesi Nasıl Yapılır?</a:t>
            </a:r>
          </a:p>
        </p:txBody>
      </p:sp>
      <p:sp>
        <p:nvSpPr>
          <p:cNvPr id="4" name="Dikdörtgen: Köşeleri Yuvarlatılmış 3">
            <a:extLst>
              <a:ext uri="{FF2B5EF4-FFF2-40B4-BE49-F238E27FC236}">
                <a16:creationId xmlns="" xmlns:a16="http://schemas.microsoft.com/office/drawing/2014/main" id="{3468D53F-8961-443F-8D4F-F082C0105E9E}"/>
              </a:ext>
            </a:extLst>
          </p:cNvPr>
          <p:cNvSpPr/>
          <p:nvPr/>
        </p:nvSpPr>
        <p:spPr>
          <a:xfrm>
            <a:off x="570384" y="3431203"/>
            <a:ext cx="8003232" cy="2736304"/>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600" dirty="0">
                <a:latin typeface="Times New Roman" panose="02020603050405020304" pitchFamily="18" charset="0"/>
                <a:cs typeface="Times New Roman" panose="02020603050405020304" pitchFamily="18" charset="0"/>
              </a:rPr>
              <a:t>Öğrencinin destek eğitim odasında eğitim aldığı derslere ilişkin, değerlendirme süreçlerinde kullanılan ölçme araçları, çalışma kâğıtları/defterleri dönem sonu raporuyla birlikte okul idaresine teslim edilir.</a:t>
            </a:r>
          </a:p>
        </p:txBody>
      </p:sp>
    </p:spTree>
    <p:extLst>
      <p:ext uri="{BB962C8B-B14F-4D97-AF65-F5344CB8AC3E}">
        <p14:creationId xmlns:p14="http://schemas.microsoft.com/office/powerpoint/2010/main" val="21660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8800"/>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Destek Eğitim Odasında Yürütülecek Eğitim Hizmetlerinin Planlaması Kim Tarafından Yapılır?</a:t>
            </a:r>
          </a:p>
        </p:txBody>
      </p:sp>
      <p:sp>
        <p:nvSpPr>
          <p:cNvPr id="4" name="Dikdörtgen: Köşeleri Yuvarlatılmış 3">
            <a:extLst>
              <a:ext uri="{FF2B5EF4-FFF2-40B4-BE49-F238E27FC236}">
                <a16:creationId xmlns="" xmlns:a16="http://schemas.microsoft.com/office/drawing/2014/main" id="{DF4C88CD-F291-4B02-8778-239739D1BBC1}"/>
              </a:ext>
            </a:extLst>
          </p:cNvPr>
          <p:cNvSpPr/>
          <p:nvPr/>
        </p:nvSpPr>
        <p:spPr>
          <a:xfrm>
            <a:off x="534380" y="2996952"/>
            <a:ext cx="8075240" cy="310547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600" dirty="0">
                <a:latin typeface="Times New Roman" panose="02020603050405020304" pitchFamily="18" charset="0"/>
                <a:cs typeface="Times New Roman" panose="02020603050405020304" pitchFamily="18" charset="0"/>
              </a:rPr>
              <a:t>Destek eğitim odasında eğitim alacak öğrenciler ile eğitim hizmeti sunacak öğretmenlerin hangi gün ve saatlerde destek eğitim odasında olacaklarına ilişkin planlama okul yönetimince yapılır. Öğrencilerin devam takip vb. durumları okul yönetimince sınıf defteri tutulması yoluyla kayıt altına alınır.</a:t>
            </a:r>
          </a:p>
        </p:txBody>
      </p:sp>
    </p:spTree>
    <p:extLst>
      <p:ext uri="{BB962C8B-B14F-4D97-AF65-F5344CB8AC3E}">
        <p14:creationId xmlns:p14="http://schemas.microsoft.com/office/powerpoint/2010/main" val="140510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Uygulamalı Beceri Eğitimleri Nasıl Sunulur?</a:t>
            </a:r>
            <a:endParaRPr lang="tr-TR" sz="4000" dirty="0">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8899734E-8621-4617-A155-1D04C0F5AC02}"/>
              </a:ext>
            </a:extLst>
          </p:cNvPr>
          <p:cNvSpPr/>
          <p:nvPr/>
        </p:nvSpPr>
        <p:spPr>
          <a:xfrm>
            <a:off x="758995" y="2852936"/>
            <a:ext cx="7920880" cy="3300976"/>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altLang="tr-TR" sz="2600" dirty="0">
                <a:latin typeface="Times New Roman" panose="02020603050405020304" pitchFamily="18" charset="0"/>
                <a:cs typeface="Times New Roman" panose="02020603050405020304" pitchFamily="18" charset="0"/>
              </a:rPr>
              <a:t>Destek eğitim odasında eğitim alan öğrenciler için uygulamalı beceri eğitimi yapılması gereken derslerde BEP geliştirme biriminin görüş ve önerileri doğrultusunda, sınıf, atölye, laboratuvar vb. ortamlarda grup içinde birebir eğitim yapılacak şekilde destek eğitim hizmeti sunulabilir.</a:t>
            </a:r>
          </a:p>
          <a:p>
            <a:endParaRPr lang="tr-TR" dirty="0"/>
          </a:p>
        </p:txBody>
      </p:sp>
    </p:spTree>
    <p:extLst>
      <p:ext uri="{BB962C8B-B14F-4D97-AF65-F5344CB8AC3E}">
        <p14:creationId xmlns:p14="http://schemas.microsoft.com/office/powerpoint/2010/main" val="183741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84784"/>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ODASINA İLİŞKİN STANDARTLAR</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1715" y="3222104"/>
            <a:ext cx="8229600" cy="2429624"/>
          </a:xfrm>
        </p:spPr>
        <p:txBody>
          <a:bodyPr/>
          <a:lstStyle/>
          <a:p>
            <a:pPr>
              <a:defRPr/>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Destek Eğitim Odasının Fiziki Koşulları</a:t>
            </a:r>
          </a:p>
          <a:p>
            <a:pPr marL="0" indent="0">
              <a:buFont typeface="Wingdings" pitchFamily="2" charset="2"/>
              <a:buNone/>
              <a:defRPr/>
            </a:pPr>
            <a:endPar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Destek Eğitim Odasının Donanımı</a:t>
            </a:r>
          </a:p>
          <a:p>
            <a:pPr>
              <a:defRPr/>
            </a:pPr>
            <a:endParaRPr lang="tr-TR" dirty="0"/>
          </a:p>
          <a:p>
            <a:endParaRPr lang="tr-TR" dirty="0"/>
          </a:p>
        </p:txBody>
      </p:sp>
    </p:spTree>
    <p:extLst>
      <p:ext uri="{BB962C8B-B14F-4D97-AF65-F5344CB8AC3E}">
        <p14:creationId xmlns:p14="http://schemas.microsoft.com/office/powerpoint/2010/main" val="19045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9856" y="1484784"/>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Odasının Fiziki Koşulları Nasıl Olmalıdır?</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09856" y="3178656"/>
            <a:ext cx="8229600" cy="4389120"/>
          </a:xfrm>
        </p:spPr>
        <p:txBody>
          <a:bodyPr/>
          <a:lstStyle/>
          <a:p>
            <a:r>
              <a:rPr lang="tr-TR" altLang="tr-TR" dirty="0">
                <a:latin typeface="Times New Roman" panose="02020603050405020304" pitchFamily="18" charset="0"/>
                <a:cs typeface="Times New Roman" panose="02020603050405020304" pitchFamily="18" charset="0"/>
              </a:rPr>
              <a:t>Oda genişliği 5m</a:t>
            </a:r>
            <a:r>
              <a:rPr lang="tr-TR" altLang="tr-TR" baseline="30000" dirty="0">
                <a:latin typeface="Times New Roman" panose="02020603050405020304" pitchFamily="18" charset="0"/>
                <a:cs typeface="Times New Roman" panose="02020603050405020304" pitchFamily="18" charset="0"/>
              </a:rPr>
              <a:t>2</a:t>
            </a:r>
            <a:r>
              <a:rPr lang="tr-TR" altLang="tr-TR" dirty="0">
                <a:latin typeface="Times New Roman" panose="02020603050405020304" pitchFamily="18" charset="0"/>
                <a:cs typeface="Times New Roman" panose="02020603050405020304" pitchFamily="18" charset="0"/>
              </a:rPr>
              <a:t> si gözlem aynası olacak şekilde en az 20 m</a:t>
            </a:r>
            <a:r>
              <a:rPr lang="tr-TR" altLang="tr-TR" baseline="30000" dirty="0">
                <a:latin typeface="Times New Roman" panose="02020603050405020304" pitchFamily="18" charset="0"/>
                <a:cs typeface="Times New Roman" panose="02020603050405020304" pitchFamily="18" charset="0"/>
              </a:rPr>
              <a:t>2</a:t>
            </a:r>
            <a:r>
              <a:rPr lang="tr-TR" altLang="tr-TR" dirty="0">
                <a:latin typeface="Times New Roman" panose="02020603050405020304" pitchFamily="18" charset="0"/>
                <a:cs typeface="Times New Roman" panose="02020603050405020304" pitchFamily="18" charset="0"/>
              </a:rPr>
              <a:t> olmalı</a:t>
            </a:r>
          </a:p>
          <a:p>
            <a:endParaRPr lang="tr-TR" altLang="tr-TR" dirty="0">
              <a:latin typeface="Times New Roman" panose="02020603050405020304" pitchFamily="18" charset="0"/>
              <a:cs typeface="Times New Roman" panose="02020603050405020304" pitchFamily="18" charset="0"/>
            </a:endParaRPr>
          </a:p>
          <a:p>
            <a:r>
              <a:rPr lang="tr-TR" altLang="tr-TR" dirty="0">
                <a:latin typeface="Times New Roman" panose="02020603050405020304" pitchFamily="18" charset="0"/>
                <a:cs typeface="Times New Roman" panose="02020603050405020304" pitchFamily="18" charset="0"/>
              </a:rPr>
              <a:t>Yerler ve süpürgelikler, </a:t>
            </a:r>
            <a:r>
              <a:rPr lang="tr-TR" altLang="tr-TR" dirty="0" err="1">
                <a:latin typeface="Times New Roman" panose="02020603050405020304" pitchFamily="18" charset="0"/>
                <a:cs typeface="Times New Roman" panose="02020603050405020304" pitchFamily="18" charset="0"/>
              </a:rPr>
              <a:t>antibakteriyel</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nanoteknolojik</a:t>
            </a:r>
            <a:r>
              <a:rPr lang="tr-TR" altLang="tr-TR" dirty="0">
                <a:latin typeface="Times New Roman" panose="02020603050405020304" pitchFamily="18" charset="0"/>
                <a:cs typeface="Times New Roman" panose="02020603050405020304" pitchFamily="18" charset="0"/>
              </a:rPr>
              <a:t> (su geçirmez, kir tutmaz, yanmaz) malzeme ile kaplanmalı</a:t>
            </a:r>
          </a:p>
          <a:p>
            <a:endParaRPr lang="tr-TR" dirty="0"/>
          </a:p>
        </p:txBody>
      </p:sp>
      <p:sp>
        <p:nvSpPr>
          <p:cNvPr id="4" name="Dikdörtgen: Köşeleri Yuvarlatılmış 3">
            <a:extLst>
              <a:ext uri="{FF2B5EF4-FFF2-40B4-BE49-F238E27FC236}">
                <a16:creationId xmlns="" xmlns:a16="http://schemas.microsoft.com/office/drawing/2014/main" id="{EF92286B-3969-4370-A0DB-BAF4A771B908}"/>
              </a:ext>
            </a:extLst>
          </p:cNvPr>
          <p:cNvSpPr/>
          <p:nvPr/>
        </p:nvSpPr>
        <p:spPr>
          <a:xfrm>
            <a:off x="509856" y="2924944"/>
            <a:ext cx="8124288" cy="331236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Arial" panose="020B0604020202020204" pitchFamily="34" charset="0"/>
              <a:buChar char="•"/>
            </a:pPr>
            <a:r>
              <a:rPr lang="tr-TR" altLang="tr-TR" sz="2600" dirty="0">
                <a:solidFill>
                  <a:schemeClr val="tx1"/>
                </a:solidFill>
                <a:latin typeface="Times New Roman" panose="02020603050405020304" pitchFamily="18" charset="0"/>
                <a:cs typeface="Times New Roman" panose="02020603050405020304" pitchFamily="18" charset="0"/>
              </a:rPr>
              <a:t>Oda genişliği 5m</a:t>
            </a:r>
            <a:r>
              <a:rPr lang="tr-TR" altLang="tr-TR" sz="2600" baseline="30000" dirty="0">
                <a:solidFill>
                  <a:schemeClr val="tx1"/>
                </a:solidFill>
                <a:latin typeface="Times New Roman" panose="02020603050405020304" pitchFamily="18" charset="0"/>
                <a:cs typeface="Times New Roman" panose="02020603050405020304" pitchFamily="18" charset="0"/>
              </a:rPr>
              <a:t>2</a:t>
            </a:r>
            <a:r>
              <a:rPr lang="tr-TR" altLang="tr-TR" sz="2600" dirty="0">
                <a:solidFill>
                  <a:schemeClr val="tx1"/>
                </a:solidFill>
                <a:latin typeface="Times New Roman" panose="02020603050405020304" pitchFamily="18" charset="0"/>
                <a:cs typeface="Times New Roman" panose="02020603050405020304" pitchFamily="18" charset="0"/>
              </a:rPr>
              <a:t> si gözlem aynası olacak şekilde en az 20 m</a:t>
            </a:r>
            <a:r>
              <a:rPr lang="tr-TR" altLang="tr-TR" sz="2600" baseline="30000" dirty="0">
                <a:solidFill>
                  <a:schemeClr val="tx1"/>
                </a:solidFill>
                <a:latin typeface="Times New Roman" panose="02020603050405020304" pitchFamily="18" charset="0"/>
                <a:cs typeface="Times New Roman" panose="02020603050405020304" pitchFamily="18" charset="0"/>
              </a:rPr>
              <a:t>2</a:t>
            </a:r>
            <a:r>
              <a:rPr lang="tr-TR" altLang="tr-TR" sz="2600" dirty="0">
                <a:solidFill>
                  <a:schemeClr val="tx1"/>
                </a:solidFill>
                <a:latin typeface="Times New Roman" panose="02020603050405020304" pitchFamily="18" charset="0"/>
                <a:cs typeface="Times New Roman" panose="02020603050405020304" pitchFamily="18" charset="0"/>
              </a:rPr>
              <a:t> olmalı</a:t>
            </a:r>
          </a:p>
          <a:p>
            <a:pPr marL="457200" indent="-457200">
              <a:buFont typeface="Arial" panose="020B0604020202020204" pitchFamily="34" charset="0"/>
              <a:buChar char="•"/>
            </a:pPr>
            <a:endParaRPr lang="tr-TR" altLang="tr-TR" sz="2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altLang="tr-TR" sz="2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altLang="tr-TR" sz="2600" dirty="0">
                <a:solidFill>
                  <a:schemeClr val="tx1"/>
                </a:solidFill>
                <a:latin typeface="Times New Roman" panose="02020603050405020304" pitchFamily="18" charset="0"/>
                <a:cs typeface="Times New Roman" panose="02020603050405020304" pitchFamily="18" charset="0"/>
              </a:rPr>
              <a:t>Yerler ve süpürgelikler, </a:t>
            </a:r>
            <a:r>
              <a:rPr lang="tr-TR" altLang="tr-TR" sz="2600" dirty="0" err="1">
                <a:solidFill>
                  <a:schemeClr val="tx1"/>
                </a:solidFill>
                <a:latin typeface="Times New Roman" panose="02020603050405020304" pitchFamily="18" charset="0"/>
                <a:cs typeface="Times New Roman" panose="02020603050405020304" pitchFamily="18" charset="0"/>
              </a:rPr>
              <a:t>antibakteriyel</a:t>
            </a:r>
            <a:r>
              <a:rPr lang="tr-TR" altLang="tr-TR" sz="2600" dirty="0">
                <a:solidFill>
                  <a:schemeClr val="tx1"/>
                </a:solidFill>
                <a:latin typeface="Times New Roman" panose="02020603050405020304" pitchFamily="18" charset="0"/>
                <a:cs typeface="Times New Roman" panose="02020603050405020304" pitchFamily="18" charset="0"/>
              </a:rPr>
              <a:t>, </a:t>
            </a:r>
            <a:r>
              <a:rPr lang="tr-TR" altLang="tr-TR" sz="2600" dirty="0" err="1">
                <a:solidFill>
                  <a:schemeClr val="tx1"/>
                </a:solidFill>
                <a:latin typeface="Times New Roman" panose="02020603050405020304" pitchFamily="18" charset="0"/>
                <a:cs typeface="Times New Roman" panose="02020603050405020304" pitchFamily="18" charset="0"/>
              </a:rPr>
              <a:t>nanoteknolojik</a:t>
            </a:r>
            <a:r>
              <a:rPr lang="tr-TR" altLang="tr-TR" sz="2600" dirty="0">
                <a:solidFill>
                  <a:schemeClr val="tx1"/>
                </a:solidFill>
                <a:latin typeface="Times New Roman" panose="02020603050405020304" pitchFamily="18" charset="0"/>
                <a:cs typeface="Times New Roman" panose="02020603050405020304" pitchFamily="18" charset="0"/>
              </a:rPr>
              <a:t> (su geçirmez, kir tutmaz, yanmaz) malzeme ile kaplanmalı</a:t>
            </a:r>
          </a:p>
          <a:p>
            <a:endParaRPr lang="tr-TR" dirty="0"/>
          </a:p>
        </p:txBody>
      </p:sp>
    </p:spTree>
    <p:extLst>
      <p:ext uri="{BB962C8B-B14F-4D97-AF65-F5344CB8AC3E}">
        <p14:creationId xmlns:p14="http://schemas.microsoft.com/office/powerpoint/2010/main" val="15256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5071" y="1124744"/>
            <a:ext cx="8229600" cy="1143000"/>
          </a:xfrm>
        </p:spPr>
        <p:txBody>
          <a:bodyPr>
            <a:normAutofit fontScale="90000"/>
          </a:bodyPr>
          <a:lstStyle/>
          <a:p>
            <a:pPr algn="ctr"/>
            <a:r>
              <a:rPr lang="tr-TR" altLang="tr-TR" dirty="0">
                <a:latin typeface="Times New Roman" panose="02020603050405020304" pitchFamily="18" charset="0"/>
                <a:cs typeface="Times New Roman" panose="02020603050405020304" pitchFamily="18" charset="0"/>
              </a:rPr>
              <a:t>Destek Eğitim Odasının Fiziki Koşulları Nasıl Olmalıdır?</a:t>
            </a:r>
            <a:endParaRPr lang="tr-TR" dirty="0">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95B26F35-14B0-4588-93CD-8B780575EB63}"/>
              </a:ext>
            </a:extLst>
          </p:cNvPr>
          <p:cNvSpPr/>
          <p:nvPr/>
        </p:nvSpPr>
        <p:spPr>
          <a:xfrm>
            <a:off x="629431" y="2492896"/>
            <a:ext cx="7920880" cy="352839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Güvenlik açısından kalorifer petekleri ve pencere denizlikleri ahşap malzeme, kalorifer boruları </a:t>
            </a:r>
            <a:r>
              <a:rPr lang="tr-TR" altLang="tr-TR" sz="2600" dirty="0" err="1">
                <a:latin typeface="Times New Roman" panose="02020603050405020304" pitchFamily="18" charset="0"/>
                <a:cs typeface="Times New Roman" panose="02020603050405020304" pitchFamily="18" charset="0"/>
              </a:rPr>
              <a:t>elastomerik</a:t>
            </a:r>
            <a:r>
              <a:rPr lang="tr-TR" altLang="tr-TR" sz="2600" dirty="0">
                <a:latin typeface="Times New Roman" panose="02020603050405020304" pitchFamily="18" charset="0"/>
                <a:cs typeface="Times New Roman" panose="02020603050405020304" pitchFamily="18" charset="0"/>
              </a:rPr>
              <a:t> kauçuk köpük ile duvarlar ise kumaş kaplı strafor ile korunaklı hale getirilmeli</a:t>
            </a:r>
          </a:p>
          <a:p>
            <a:pPr marL="457200" indent="-45720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Aydınlatma sistemleri ayarlanabilir olmalı</a:t>
            </a:r>
          </a:p>
          <a:p>
            <a:pPr marL="457200" indent="-45720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Duvarlar ve tavan ses yalıtımlı olmalı</a:t>
            </a:r>
          </a:p>
          <a:p>
            <a:pPr marL="457200" indent="-45720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Pencereleri üstten yarım açılır olmalı</a:t>
            </a:r>
          </a:p>
          <a:p>
            <a:endParaRPr lang="tr-TR" dirty="0"/>
          </a:p>
        </p:txBody>
      </p:sp>
    </p:spTree>
    <p:extLst>
      <p:ext uri="{BB962C8B-B14F-4D97-AF65-F5344CB8AC3E}">
        <p14:creationId xmlns:p14="http://schemas.microsoft.com/office/powerpoint/2010/main" val="389196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5192" y="1243016"/>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Odasının Fiziki Koşulları Nasıl Olmalıdır?</a:t>
            </a:r>
            <a:endParaRPr lang="tr-TR" sz="4000" dirty="0">
              <a:latin typeface="Times New Roman" panose="02020603050405020304" pitchFamily="18" charset="0"/>
              <a:cs typeface="Times New Roman" panose="02020603050405020304" pitchFamily="18" charset="0"/>
            </a:endParaRPr>
          </a:p>
        </p:txBody>
      </p:sp>
      <p:sp>
        <p:nvSpPr>
          <p:cNvPr id="3" name="Dikdörtgen: Köşeleri Yuvarlatılmış 2">
            <a:extLst>
              <a:ext uri="{FF2B5EF4-FFF2-40B4-BE49-F238E27FC236}">
                <a16:creationId xmlns="" xmlns:a16="http://schemas.microsoft.com/office/drawing/2014/main" id="{FCCD03C5-F76C-4E64-99D8-785370FEFE2E}"/>
              </a:ext>
            </a:extLst>
          </p:cNvPr>
          <p:cNvSpPr/>
          <p:nvPr/>
        </p:nvSpPr>
        <p:spPr>
          <a:xfrm>
            <a:off x="611560" y="2708920"/>
            <a:ext cx="7920880" cy="322896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Pencerelerde stor perdeler olmalı</a:t>
            </a:r>
          </a:p>
          <a:p>
            <a:pPr marL="285750" indent="-28575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Odada havalandırma sistemi olmalı</a:t>
            </a:r>
          </a:p>
          <a:p>
            <a:pPr marL="285750" indent="-28575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Su bazlı </a:t>
            </a:r>
            <a:r>
              <a:rPr lang="tr-TR" altLang="tr-TR" sz="2600" dirty="0" err="1">
                <a:latin typeface="Times New Roman" panose="02020603050405020304" pitchFamily="18" charset="0"/>
                <a:cs typeface="Times New Roman" panose="02020603050405020304" pitchFamily="18" charset="0"/>
              </a:rPr>
              <a:t>antibakteriyel</a:t>
            </a:r>
            <a:r>
              <a:rPr lang="tr-TR" altLang="tr-TR" sz="2600" dirty="0">
                <a:latin typeface="Times New Roman" panose="02020603050405020304" pitchFamily="18" charset="0"/>
                <a:cs typeface="Times New Roman" panose="02020603050405020304" pitchFamily="18" charset="0"/>
              </a:rPr>
              <a:t> boya ile boyanmalı</a:t>
            </a:r>
          </a:p>
          <a:p>
            <a:pPr marL="285750" indent="-28575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Prizler her duvarda olacak şekilde priz kapağı ile güvenlikli hale getirilmeli</a:t>
            </a:r>
          </a:p>
          <a:p>
            <a:pPr marL="285750" indent="-285750">
              <a:buFont typeface="Arial" panose="020B0604020202020204" pitchFamily="34" charset="0"/>
              <a:buChar char="•"/>
            </a:pPr>
            <a:r>
              <a:rPr lang="tr-TR" altLang="tr-TR" sz="2600" dirty="0">
                <a:latin typeface="Times New Roman" panose="02020603050405020304" pitchFamily="18" charset="0"/>
                <a:cs typeface="Times New Roman" panose="02020603050405020304" pitchFamily="18" charset="0"/>
              </a:rPr>
              <a:t>Ses yalıtımlı akustik kapı olmalı ve kapı dışarıya açılmalı</a:t>
            </a:r>
          </a:p>
        </p:txBody>
      </p:sp>
    </p:spTree>
    <p:extLst>
      <p:ext uri="{BB962C8B-B14F-4D97-AF65-F5344CB8AC3E}">
        <p14:creationId xmlns:p14="http://schemas.microsoft.com/office/powerpoint/2010/main" val="42255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dirty="0">
                <a:latin typeface="Times New Roman" panose="02020603050405020304" pitchFamily="18" charset="0"/>
                <a:cs typeface="Times New Roman" panose="02020603050405020304" pitchFamily="18" charset="0"/>
              </a:rPr>
              <a:t>Yetersizlik Türleri</a:t>
            </a: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Zihinsel Yetersizlik.</a:t>
            </a:r>
          </a:p>
          <a:p>
            <a:r>
              <a:rPr lang="tr-TR" dirty="0">
                <a:latin typeface="Times New Roman" panose="02020603050405020304" pitchFamily="18" charset="0"/>
                <a:cs typeface="Times New Roman" panose="02020603050405020304" pitchFamily="18" charset="0"/>
              </a:rPr>
              <a:t>Özel Öğrenme Güçlüğü</a:t>
            </a:r>
          </a:p>
          <a:p>
            <a:r>
              <a:rPr lang="tr-TR" dirty="0">
                <a:latin typeface="Times New Roman" panose="02020603050405020304" pitchFamily="18" charset="0"/>
                <a:cs typeface="Times New Roman" panose="02020603050405020304" pitchFamily="18" charset="0"/>
              </a:rPr>
              <a:t>Bedensel Yetersizlik, Süreğen Hastalık ve Ortopedik Yetersizlik.</a:t>
            </a:r>
          </a:p>
          <a:p>
            <a:r>
              <a:rPr lang="tr-TR" dirty="0">
                <a:latin typeface="Times New Roman" panose="02020603050405020304" pitchFamily="18" charset="0"/>
                <a:cs typeface="Times New Roman" panose="02020603050405020304" pitchFamily="18" charset="0"/>
              </a:rPr>
              <a:t>Dil ve Konuşma Güçlüğü</a:t>
            </a:r>
          </a:p>
          <a:p>
            <a:r>
              <a:rPr lang="tr-TR" dirty="0">
                <a:latin typeface="Times New Roman" panose="02020603050405020304" pitchFamily="18" charset="0"/>
                <a:cs typeface="Times New Roman" panose="02020603050405020304" pitchFamily="18" charset="0"/>
              </a:rPr>
              <a:t>İşitme Yetersizliği.</a:t>
            </a:r>
          </a:p>
          <a:p>
            <a:r>
              <a:rPr lang="tr-TR" dirty="0">
                <a:latin typeface="Times New Roman" panose="02020603050405020304" pitchFamily="18" charset="0"/>
                <a:cs typeface="Times New Roman" panose="02020603050405020304" pitchFamily="18" charset="0"/>
              </a:rPr>
              <a:t>Görme Yetersizliği.</a:t>
            </a:r>
          </a:p>
          <a:p>
            <a:r>
              <a:rPr lang="tr-TR" dirty="0">
                <a:latin typeface="Times New Roman" panose="02020603050405020304" pitchFamily="18" charset="0"/>
                <a:cs typeface="Times New Roman" panose="02020603050405020304" pitchFamily="18" charset="0"/>
              </a:rPr>
              <a:t>Dikkat Eksikliği ve </a:t>
            </a:r>
            <a:r>
              <a:rPr lang="tr-TR" dirty="0" err="1">
                <a:latin typeface="Times New Roman" panose="02020603050405020304" pitchFamily="18" charset="0"/>
                <a:cs typeface="Times New Roman" panose="02020603050405020304" pitchFamily="18" charset="0"/>
              </a:rPr>
              <a:t>Hiperaktivite</a:t>
            </a:r>
            <a:r>
              <a:rPr lang="tr-TR" dirty="0">
                <a:latin typeface="Times New Roman" panose="02020603050405020304" pitchFamily="18" charset="0"/>
                <a:cs typeface="Times New Roman" panose="02020603050405020304" pitchFamily="18" charset="0"/>
              </a:rPr>
              <a:t> Bozukluğu (DEHB)</a:t>
            </a:r>
          </a:p>
          <a:p>
            <a:r>
              <a:rPr lang="tr-TR" dirty="0">
                <a:latin typeface="Times New Roman" panose="02020603050405020304" pitchFamily="18" charset="0"/>
                <a:cs typeface="Times New Roman" panose="02020603050405020304" pitchFamily="18" charset="0"/>
              </a:rPr>
              <a:t>Yaygın Gelişimsel Bozukluk</a:t>
            </a:r>
          </a:p>
        </p:txBody>
      </p:sp>
    </p:spTree>
    <p:extLst>
      <p:ext uri="{BB962C8B-B14F-4D97-AF65-F5344CB8AC3E}">
        <p14:creationId xmlns:p14="http://schemas.microsoft.com/office/powerpoint/2010/main" val="31779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980728"/>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Odasının Donanımında Neler Olmalıdır?</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40625" y="2276872"/>
            <a:ext cx="8229600" cy="4389120"/>
          </a:xfrm>
        </p:spPr>
        <p:txBody>
          <a:bodyPr/>
          <a:lstStyle/>
          <a:p>
            <a:r>
              <a:rPr lang="tr-TR" altLang="tr-TR" dirty="0">
                <a:latin typeface="Times New Roman" panose="02020603050405020304" pitchFamily="18" charset="0"/>
                <a:cs typeface="Times New Roman" panose="02020603050405020304" pitchFamily="18" charset="0"/>
              </a:rPr>
              <a:t>Etkileşimli tahta</a:t>
            </a:r>
          </a:p>
          <a:p>
            <a:r>
              <a:rPr lang="tr-TR" altLang="tr-TR" dirty="0">
                <a:latin typeface="Times New Roman" panose="02020603050405020304" pitchFamily="18" charset="0"/>
                <a:cs typeface="Times New Roman" panose="02020603050405020304" pitchFamily="18" charset="0"/>
              </a:rPr>
              <a:t>Dizüstü bilgisayar</a:t>
            </a:r>
          </a:p>
          <a:p>
            <a:r>
              <a:rPr lang="tr-TR" altLang="tr-TR" dirty="0">
                <a:latin typeface="Times New Roman" panose="02020603050405020304" pitchFamily="18" charset="0"/>
                <a:cs typeface="Times New Roman" panose="02020603050405020304" pitchFamily="18" charset="0"/>
              </a:rPr>
              <a:t>Tablet PC</a:t>
            </a:r>
          </a:p>
          <a:p>
            <a:r>
              <a:rPr lang="tr-TR" altLang="tr-TR" dirty="0">
                <a:latin typeface="Times New Roman" panose="02020603050405020304" pitchFamily="18" charset="0"/>
                <a:cs typeface="Times New Roman" panose="02020603050405020304" pitchFamily="18" charset="0"/>
              </a:rPr>
              <a:t>İnternet alt yapısı</a:t>
            </a:r>
          </a:p>
          <a:p>
            <a:r>
              <a:rPr lang="tr-TR" altLang="tr-TR" dirty="0">
                <a:latin typeface="Times New Roman" panose="02020603050405020304" pitchFamily="18" charset="0"/>
                <a:cs typeface="Times New Roman" panose="02020603050405020304" pitchFamily="18" charset="0"/>
              </a:rPr>
              <a:t>Projeksiyon ve projeksiyon perdesi</a:t>
            </a:r>
          </a:p>
          <a:p>
            <a:r>
              <a:rPr lang="tr-TR" altLang="tr-TR" dirty="0">
                <a:latin typeface="Times New Roman" panose="02020603050405020304" pitchFamily="18" charset="0"/>
                <a:cs typeface="Times New Roman" panose="02020603050405020304" pitchFamily="18" charset="0"/>
              </a:rPr>
              <a:t>Bölünebilir (L, U şekline gelebilecek ve bireysel kullanılabilecek), yükseklik ayarlı metal ayaklı masalar ile farklı yükseklikte sandalyeler</a:t>
            </a:r>
          </a:p>
          <a:p>
            <a:pPr marL="0" indent="0">
              <a:buNone/>
            </a:pPr>
            <a:endParaRPr lang="tr-TR" dirty="0"/>
          </a:p>
        </p:txBody>
      </p:sp>
    </p:spTree>
    <p:extLst>
      <p:ext uri="{BB962C8B-B14F-4D97-AF65-F5344CB8AC3E}">
        <p14:creationId xmlns:p14="http://schemas.microsoft.com/office/powerpoint/2010/main" val="143120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2197" y="1125170"/>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Odasının Donanımında Neler Olmalıdır?</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15754" y="2395271"/>
            <a:ext cx="3499763" cy="4389120"/>
          </a:xfrm>
        </p:spPr>
        <p:txBody>
          <a:bodyPr/>
          <a:lstStyle/>
          <a:p>
            <a:r>
              <a:rPr lang="tr-TR" altLang="tr-TR" dirty="0">
                <a:latin typeface="Times New Roman" panose="02020603050405020304" pitchFamily="18" charset="0"/>
                <a:cs typeface="Times New Roman" panose="02020603050405020304" pitchFamily="18" charset="0"/>
              </a:rPr>
              <a:t>Ses sistemi</a:t>
            </a:r>
          </a:p>
          <a:p>
            <a:r>
              <a:rPr lang="tr-TR" altLang="tr-TR" dirty="0">
                <a:latin typeface="Times New Roman" panose="02020603050405020304" pitchFamily="18" charset="0"/>
                <a:cs typeface="Times New Roman" panose="02020603050405020304" pitchFamily="18" charset="0"/>
              </a:rPr>
              <a:t>Vestiyer</a:t>
            </a:r>
          </a:p>
          <a:p>
            <a:r>
              <a:rPr lang="tr-TR" altLang="tr-TR" dirty="0">
                <a:latin typeface="Times New Roman" panose="02020603050405020304" pitchFamily="18" charset="0"/>
                <a:cs typeface="Times New Roman" panose="02020603050405020304" pitchFamily="18" charset="0"/>
              </a:rPr>
              <a:t>Bölmeli dolap</a:t>
            </a:r>
          </a:p>
          <a:p>
            <a:r>
              <a:rPr lang="tr-TR" altLang="tr-TR" dirty="0">
                <a:latin typeface="Times New Roman" panose="02020603050405020304" pitchFamily="18" charset="0"/>
                <a:cs typeface="Times New Roman" panose="02020603050405020304" pitchFamily="18" charset="0"/>
              </a:rPr>
              <a:t>Kapalı dolap</a:t>
            </a:r>
          </a:p>
          <a:p>
            <a:r>
              <a:rPr lang="tr-TR" altLang="tr-TR" dirty="0">
                <a:latin typeface="Times New Roman" panose="02020603050405020304" pitchFamily="18" charset="0"/>
                <a:cs typeface="Times New Roman" panose="02020603050405020304" pitchFamily="18" charset="0"/>
              </a:rPr>
              <a:t>Kolçaklı Sandalye </a:t>
            </a:r>
          </a:p>
          <a:p>
            <a:r>
              <a:rPr lang="tr-TR" altLang="tr-TR" dirty="0" err="1">
                <a:latin typeface="Times New Roman" panose="02020603050405020304" pitchFamily="18" charset="0"/>
                <a:cs typeface="Times New Roman" panose="02020603050405020304" pitchFamily="18" charset="0"/>
              </a:rPr>
              <a:t>Laminatör</a:t>
            </a:r>
            <a:r>
              <a:rPr lang="tr-TR" altLang="tr-TR" dirty="0">
                <a:latin typeface="Times New Roman" panose="02020603050405020304" pitchFamily="18" charset="0"/>
                <a:cs typeface="Times New Roman" panose="02020603050405020304" pitchFamily="18" charset="0"/>
              </a:rPr>
              <a:t> </a:t>
            </a:r>
          </a:p>
          <a:p>
            <a:r>
              <a:rPr lang="tr-TR" altLang="tr-TR" dirty="0" err="1">
                <a:latin typeface="Times New Roman" panose="02020603050405020304" pitchFamily="18" charset="0"/>
                <a:cs typeface="Times New Roman" panose="02020603050405020304" pitchFamily="18" charset="0"/>
              </a:rPr>
              <a:t>Laminatör</a:t>
            </a:r>
            <a:r>
              <a:rPr lang="tr-TR" altLang="tr-TR" dirty="0">
                <a:latin typeface="Times New Roman" panose="02020603050405020304" pitchFamily="18" charset="0"/>
                <a:cs typeface="Times New Roman" panose="02020603050405020304" pitchFamily="18" charset="0"/>
              </a:rPr>
              <a:t>  poşeti </a:t>
            </a:r>
          </a:p>
          <a:p>
            <a:r>
              <a:rPr lang="tr-TR" altLang="tr-TR" dirty="0">
                <a:latin typeface="Times New Roman" panose="02020603050405020304" pitchFamily="18" charset="0"/>
                <a:cs typeface="Times New Roman" panose="02020603050405020304" pitchFamily="18" charset="0"/>
              </a:rPr>
              <a:t>Masa </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707" y="2424428"/>
            <a:ext cx="4554537"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a:extLst>
              <a:ext uri="{FF2B5EF4-FFF2-40B4-BE49-F238E27FC236}">
                <a16:creationId xmlns="" xmlns:a16="http://schemas.microsoft.com/office/drawing/2014/main" id="{1CCB015F-3D9C-41B6-8D94-01C3B2AC0FF2}"/>
              </a:ext>
            </a:extLst>
          </p:cNvPr>
          <p:cNvPicPr>
            <a:picLocks noChangeAspect="1"/>
          </p:cNvPicPr>
          <p:nvPr/>
        </p:nvPicPr>
        <p:blipFill>
          <a:blip r:embed="rId3"/>
          <a:stretch>
            <a:fillRect/>
          </a:stretch>
        </p:blipFill>
        <p:spPr>
          <a:xfrm>
            <a:off x="118123" y="1720577"/>
            <a:ext cx="8194788" cy="4389500"/>
          </a:xfrm>
          <a:prstGeom prst="rect">
            <a:avLst/>
          </a:prstGeom>
        </p:spPr>
      </p:pic>
      <p:pic>
        <p:nvPicPr>
          <p:cNvPr id="5" name="Resim 4">
            <a:extLst>
              <a:ext uri="{FF2B5EF4-FFF2-40B4-BE49-F238E27FC236}">
                <a16:creationId xmlns="" xmlns:a16="http://schemas.microsoft.com/office/drawing/2014/main" id="{93FBD3A0-CC96-443F-8076-0E2A471279A4}"/>
              </a:ext>
            </a:extLst>
          </p:cNvPr>
          <p:cNvPicPr>
            <a:picLocks noChangeAspect="1"/>
          </p:cNvPicPr>
          <p:nvPr/>
        </p:nvPicPr>
        <p:blipFill>
          <a:blip r:embed="rId3"/>
          <a:stretch>
            <a:fillRect/>
          </a:stretch>
        </p:blipFill>
        <p:spPr>
          <a:xfrm>
            <a:off x="2267744" y="2449003"/>
            <a:ext cx="8230313" cy="4389500"/>
          </a:xfrm>
          <a:prstGeom prst="rect">
            <a:avLst/>
          </a:prstGeom>
        </p:spPr>
      </p:pic>
    </p:spTree>
    <p:extLst>
      <p:ext uri="{BB962C8B-B14F-4D97-AF65-F5344CB8AC3E}">
        <p14:creationId xmlns:p14="http://schemas.microsoft.com/office/powerpoint/2010/main" val="60024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Destek Eğitim Odasının Donanımında Neler Olmalıdır?</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27613" y="2816353"/>
            <a:ext cx="8229600" cy="4389120"/>
          </a:xfrm>
        </p:spPr>
        <p:txBody>
          <a:bodyPr/>
          <a:lstStyle/>
          <a:p>
            <a:r>
              <a:rPr lang="tr-TR" altLang="tr-TR" dirty="0">
                <a:latin typeface="Times New Roman" panose="02020603050405020304" pitchFamily="18" charset="0"/>
                <a:cs typeface="Times New Roman" panose="02020603050405020304" pitchFamily="18" charset="0"/>
              </a:rPr>
              <a:t>Renkli çıktı alınabilecek yazıcı, </a:t>
            </a:r>
          </a:p>
          <a:p>
            <a:r>
              <a:rPr lang="tr-TR" altLang="tr-TR" dirty="0" smtClean="0">
                <a:latin typeface="Times New Roman" panose="02020603050405020304" pitchFamily="18" charset="0"/>
                <a:cs typeface="Times New Roman" panose="02020603050405020304" pitchFamily="18" charset="0"/>
              </a:rPr>
              <a:t>İşitme </a:t>
            </a:r>
            <a:r>
              <a:rPr lang="tr-TR" altLang="tr-TR" dirty="0">
                <a:latin typeface="Times New Roman" panose="02020603050405020304" pitchFamily="18" charset="0"/>
                <a:cs typeface="Times New Roman" panose="02020603050405020304" pitchFamily="18" charset="0"/>
              </a:rPr>
              <a:t>engelli öğrenciler için (giriş-çıkış ve teneffüs saatlerini vb. belirten) sınıf içerisinde ve okul koridorunda ışıklı uyaranlar olmalıdır. </a:t>
            </a:r>
          </a:p>
          <a:p>
            <a:endParaRPr lang="tr-TR" altLang="tr-TR" dirty="0"/>
          </a:p>
          <a:p>
            <a:endParaRPr lang="tr-TR" dirty="0"/>
          </a:p>
        </p:txBody>
      </p:sp>
    </p:spTree>
    <p:extLst>
      <p:ext uri="{BB962C8B-B14F-4D97-AF65-F5344CB8AC3E}">
        <p14:creationId xmlns:p14="http://schemas.microsoft.com/office/powerpoint/2010/main" val="171060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822706"/>
            <a:ext cx="8229600" cy="1143000"/>
          </a:xfrm>
        </p:spPr>
        <p:txBody>
          <a:bodyPr>
            <a:noAutofit/>
          </a:bodyPr>
          <a:lstStyle/>
          <a:p>
            <a:pPr algn="ctr"/>
            <a:r>
              <a:rPr lang="tr-TR" altLang="tr-TR" sz="4000" dirty="0">
                <a:latin typeface="Times New Roman" panose="02020603050405020304" pitchFamily="18" charset="0"/>
                <a:cs typeface="Times New Roman" panose="02020603050405020304" pitchFamily="18" charset="0"/>
              </a:rPr>
              <a:t>İDARECİLER VE REHBER ÖĞRETMENLER DESTEK EĞİTİM ODASINDA GÖREV ALABİLİRLER Mİ?</a:t>
            </a:r>
            <a:endParaRPr lang="tr-TR" sz="4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3568" y="4509120"/>
            <a:ext cx="8229600" cy="4389120"/>
          </a:xfrm>
        </p:spPr>
        <p:txBody>
          <a:bodyPr/>
          <a:lstStyle/>
          <a:p>
            <a:pPr marL="0" indent="0" algn="ctr">
              <a:buNone/>
            </a:pPr>
            <a:r>
              <a:rPr lang="tr-TR" alt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İDARECİLER VE REHBER ÖĞRETMENLER DESTEK EĞİTİM ODASINDA GÖREV ALAMAZLAR.</a:t>
            </a:r>
          </a:p>
          <a:p>
            <a:endParaRPr lang="tr-TR" dirty="0"/>
          </a:p>
        </p:txBody>
      </p:sp>
    </p:spTree>
    <p:extLst>
      <p:ext uri="{BB962C8B-B14F-4D97-AF65-F5344CB8AC3E}">
        <p14:creationId xmlns:p14="http://schemas.microsoft.com/office/powerpoint/2010/main" val="429207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2204864"/>
            <a:ext cx="3600400" cy="3528392"/>
          </a:xfrm>
        </p:spPr>
      </p:pic>
      <p:pic>
        <p:nvPicPr>
          <p:cNvPr id="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76872"/>
            <a:ext cx="3881718" cy="33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8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52736"/>
            <a:ext cx="8229600" cy="1143000"/>
          </a:xfrm>
        </p:spPr>
        <p:txBody>
          <a:bodyPr>
            <a:normAutofit/>
          </a:bodyPr>
          <a:lstStyle/>
          <a:p>
            <a:pPr algn="ctr"/>
            <a:r>
              <a:rPr lang="tr-TR" sz="4000" dirty="0">
                <a:latin typeface="Times New Roman" panose="02020603050405020304" pitchFamily="18" charset="0"/>
                <a:cs typeface="Times New Roman" panose="02020603050405020304" pitchFamily="18" charset="0"/>
              </a:rPr>
              <a:t>BEP NEDİR ?</a:t>
            </a:r>
          </a:p>
        </p:txBody>
      </p:sp>
      <p:sp>
        <p:nvSpPr>
          <p:cNvPr id="4" name="Dikdörtgen: Köşeleri Yuvarlatılmış 3">
            <a:extLst>
              <a:ext uri="{FF2B5EF4-FFF2-40B4-BE49-F238E27FC236}">
                <a16:creationId xmlns="" xmlns:a16="http://schemas.microsoft.com/office/drawing/2014/main" id="{BE420CD5-919C-4DBF-B450-F25C14201AB2}"/>
              </a:ext>
            </a:extLst>
          </p:cNvPr>
          <p:cNvSpPr/>
          <p:nvPr/>
        </p:nvSpPr>
        <p:spPr>
          <a:xfrm>
            <a:off x="683568" y="2708920"/>
            <a:ext cx="7776864" cy="2879075"/>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altLang="tr-TR" sz="2600" dirty="0">
                <a:latin typeface="Times New Roman" panose="02020603050405020304" pitchFamily="18" charset="0"/>
                <a:cs typeface="Times New Roman" panose="02020603050405020304" pitchFamily="18" charset="0"/>
              </a:rPr>
              <a:t>Özel eğitim gerektiren bireyler için geliştirilen ve aileleri tarafından </a:t>
            </a:r>
            <a:r>
              <a:rPr lang="tr-TR" altLang="tr-TR" sz="2600" dirty="0" smtClean="0">
                <a:latin typeface="Times New Roman" panose="02020603050405020304" pitchFamily="18" charset="0"/>
                <a:cs typeface="Times New Roman" panose="02020603050405020304" pitchFamily="18" charset="0"/>
              </a:rPr>
              <a:t>imzalanan; </a:t>
            </a:r>
            <a:r>
              <a:rPr lang="tr-TR" altLang="tr-TR" sz="2600" dirty="0">
                <a:latin typeface="Times New Roman" panose="02020603050405020304" pitchFamily="18" charset="0"/>
                <a:cs typeface="Times New Roman" panose="02020603050405020304" pitchFamily="18" charset="0"/>
              </a:rPr>
              <a:t>bireyin, ailenin ve öğretmenin gereksinimleri doğrultusunda hazırlanan destek eğitim hizmetlerini içeren bir eğitim öğretim programıdır.</a:t>
            </a:r>
            <a:endParaRPr lang="tr-TR" sz="26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18756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dirty="0">
                <a:latin typeface="Times New Roman" panose="02020603050405020304" pitchFamily="18" charset="0"/>
                <a:cs typeface="Times New Roman" panose="02020603050405020304" pitchFamily="18" charset="0"/>
              </a:rPr>
              <a:t>BEP GELİŞTİRME BİRİMİ </a:t>
            </a:r>
          </a:p>
        </p:txBody>
      </p:sp>
      <p:sp>
        <p:nvSpPr>
          <p:cNvPr id="3" name="İçerik Yer Tutucusu 2"/>
          <p:cNvSpPr>
            <a:spLocks noGrp="1"/>
          </p:cNvSpPr>
          <p:nvPr>
            <p:ph idx="1"/>
          </p:nvPr>
        </p:nvSpPr>
        <p:spPr>
          <a:xfrm>
            <a:off x="611560" y="2276872"/>
            <a:ext cx="8229600" cy="4389120"/>
          </a:xfrm>
        </p:spPr>
        <p:txBody>
          <a:bodyPr/>
          <a:lstStyle/>
          <a:p>
            <a:r>
              <a:rPr lang="tr-TR" dirty="0">
                <a:latin typeface="Times New Roman" panose="02020603050405020304" pitchFamily="18" charset="0"/>
                <a:cs typeface="Times New Roman" panose="02020603050405020304" pitchFamily="18" charset="0"/>
              </a:rPr>
              <a:t>Okul müdürü veya görevlendireceği bir müdür yardımcısının başkanlığında;</a:t>
            </a:r>
          </a:p>
          <a:p>
            <a:r>
              <a:rPr lang="tr-TR" dirty="0">
                <a:latin typeface="Times New Roman" panose="02020603050405020304" pitchFamily="18" charset="0"/>
                <a:cs typeface="Times New Roman" panose="02020603050405020304" pitchFamily="18" charset="0"/>
              </a:rPr>
              <a:t> Rehberlik öğretmeni</a:t>
            </a:r>
          </a:p>
          <a:p>
            <a:r>
              <a:rPr lang="tr-TR" dirty="0">
                <a:latin typeface="Times New Roman" panose="02020603050405020304" pitchFamily="18" charset="0"/>
                <a:cs typeface="Times New Roman" panose="02020603050405020304" pitchFamily="18" charset="0"/>
              </a:rPr>
              <a:t>Öğrencinin sınıf öğretmeni</a:t>
            </a:r>
          </a:p>
          <a:p>
            <a:r>
              <a:rPr lang="tr-TR" dirty="0">
                <a:latin typeface="Times New Roman" panose="02020603050405020304" pitchFamily="18" charset="0"/>
                <a:cs typeface="Times New Roman" panose="02020603050405020304" pitchFamily="18" charset="0"/>
              </a:rPr>
              <a:t>Öğrencinin dersini okutan alan </a:t>
            </a:r>
            <a:r>
              <a:rPr lang="tr-TR" dirty="0" smtClean="0">
                <a:latin typeface="Times New Roman" panose="02020603050405020304" pitchFamily="18" charset="0"/>
                <a:cs typeface="Times New Roman" panose="02020603050405020304" pitchFamily="18" charset="0"/>
              </a:rPr>
              <a:t>öğretmenleri</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Öğrencinin velisi</a:t>
            </a:r>
          </a:p>
          <a:p>
            <a:r>
              <a:rPr lang="tr-TR" dirty="0" smtClean="0">
                <a:latin typeface="Times New Roman" panose="02020603050405020304" pitchFamily="18" charset="0"/>
                <a:cs typeface="Times New Roman" panose="02020603050405020304" pitchFamily="18" charset="0"/>
              </a:rPr>
              <a:t>Öğrenci</a:t>
            </a:r>
          </a:p>
          <a:p>
            <a:r>
              <a:rPr lang="tr-TR" dirty="0" smtClean="0">
                <a:latin typeface="Times New Roman" panose="02020603050405020304" pitchFamily="18" charset="0"/>
                <a:cs typeface="Times New Roman" panose="02020603050405020304" pitchFamily="18" charset="0"/>
              </a:rPr>
              <a:t>Gezici özel eğitim öğretmeni (varsa)</a:t>
            </a: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87955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3338" y="908720"/>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BEP GELİŞTİRME BİRİMİNİN GÖREVLERİ</a:t>
            </a:r>
          </a:p>
        </p:txBody>
      </p:sp>
      <p:sp>
        <p:nvSpPr>
          <p:cNvPr id="4" name="Dikdörtgen: Köşeleri Yuvarlatılmış 3">
            <a:extLst>
              <a:ext uri="{FF2B5EF4-FFF2-40B4-BE49-F238E27FC236}">
                <a16:creationId xmlns="" xmlns:a16="http://schemas.microsoft.com/office/drawing/2014/main" id="{2382DBB5-42A3-4209-A2E7-34F05C6C348A}"/>
              </a:ext>
            </a:extLst>
          </p:cNvPr>
          <p:cNvSpPr/>
          <p:nvPr/>
        </p:nvSpPr>
        <p:spPr>
          <a:xfrm>
            <a:off x="506161" y="2051720"/>
            <a:ext cx="8019456" cy="448275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393192" lvl="1"/>
            <a:endParaRPr lang="tr-TR" sz="2200" dirty="0">
              <a:latin typeface="Times New Roman" panose="02020603050405020304" pitchFamily="18" charset="0"/>
              <a:cs typeface="Times New Roman" panose="02020603050405020304" pitchFamily="18" charset="0"/>
            </a:endParaRPr>
          </a:p>
          <a:p>
            <a:pPr marL="393192" lvl="1"/>
            <a:r>
              <a:rPr lang="tr-TR" sz="2200" dirty="0">
                <a:latin typeface="Times New Roman" panose="02020603050405020304" pitchFamily="18" charset="0"/>
                <a:cs typeface="Times New Roman" panose="02020603050405020304" pitchFamily="18" charset="0"/>
              </a:rPr>
              <a:t>BEP geliştirme biriminin görevleri şunlardır:</a:t>
            </a:r>
          </a:p>
          <a:p>
            <a:pPr marL="736092" lvl="1" indent="-342900">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tr-TR" sz="2200" dirty="0" err="1">
                <a:latin typeface="Times New Roman" panose="02020603050405020304" pitchFamily="18" charset="0"/>
                <a:cs typeface="Times New Roman" panose="02020603050405020304" pitchFamily="18" charset="0"/>
              </a:rPr>
              <a:t>BEP’in</a:t>
            </a:r>
            <a:r>
              <a:rPr lang="tr-TR" sz="2200" dirty="0">
                <a:latin typeface="Times New Roman" panose="02020603050405020304" pitchFamily="18" charset="0"/>
                <a:cs typeface="Times New Roman" panose="02020603050405020304" pitchFamily="18" charset="0"/>
              </a:rPr>
              <a:t> hazırlanması, uygulanması, izlenmesi ve değerlendirilmesi ile ilgili çalışmalarda koordinasyonu sağlamak.</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Öğrencinin tüm gelişim alanlarındaki özellikleri ile eğitim ihtiyaçları doğrultusunda </a:t>
            </a:r>
            <a:r>
              <a:rPr lang="tr-TR" sz="2200" dirty="0" err="1">
                <a:latin typeface="Times New Roman" panose="02020603050405020304" pitchFamily="18" charset="0"/>
                <a:cs typeface="Times New Roman" panose="02020603050405020304" pitchFamily="18" charset="0"/>
              </a:rPr>
              <a:t>BEP’inde</a:t>
            </a:r>
            <a:r>
              <a:rPr lang="tr-TR" sz="2200" dirty="0">
                <a:latin typeface="Times New Roman" panose="02020603050405020304" pitchFamily="18" charset="0"/>
                <a:cs typeface="Times New Roman" panose="02020603050405020304" pitchFamily="18" charset="0"/>
              </a:rPr>
              <a:t> değişiklik ve düzenlemeler yapmak.</a:t>
            </a:r>
          </a:p>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Eğitim ortamlarının düzenlenmesi, materyal geliştirilmesi ve temini konusunda okul yönetimine ve öğretmenlere önerilerde bulunmak.</a:t>
            </a:r>
          </a:p>
          <a:p>
            <a:pPr marL="34290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Okuldaki diğer birim ve kurullarla iş birliği yapmak.</a:t>
            </a:r>
          </a:p>
          <a:p>
            <a:pPr marL="342900" indent="-342900">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45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95859"/>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BEP GELİŞTİRME BİRİMİNİN GÖREVLERİ</a:t>
            </a:r>
          </a:p>
        </p:txBody>
      </p:sp>
      <p:sp>
        <p:nvSpPr>
          <p:cNvPr id="4" name="Dikdörtgen: Köşeleri Yuvarlatılmış 3">
            <a:extLst>
              <a:ext uri="{FF2B5EF4-FFF2-40B4-BE49-F238E27FC236}">
                <a16:creationId xmlns="" xmlns:a16="http://schemas.microsoft.com/office/drawing/2014/main" id="{8E99301F-2A94-485E-861E-568CE0568216}"/>
              </a:ext>
            </a:extLst>
          </p:cNvPr>
          <p:cNvSpPr/>
          <p:nvPr/>
        </p:nvSpPr>
        <p:spPr>
          <a:xfrm>
            <a:off x="539552" y="1950444"/>
            <a:ext cx="8229600" cy="4514477"/>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Kaynaştırma/bütünleştirme yoluyla eğitimlerine devam eden öğrencilerden destek eğitim odasında eğitim alacak öğrencileri, eğitim hizmeti sunulacak dersleri ve haftalık ders saati sayısını belirlemek</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İlköğretim ya da mesleki ve teknik ortaöğretim programlarının uygulandığı özel eğitim okullarında ya da bu programların uygulandığı özel eğitim sınıflarında eğitimlerini sürdüren öğrencilerden tam zamanlı kaynaştırma/bütünleştirme yoluyla eğitime uygun olanları belirlemek ve okul yönetimine bildirmek.</a:t>
            </a:r>
          </a:p>
          <a:p>
            <a:pPr marL="285750" lvl="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Öğretim ve değerlendirmede kullanılacak yöntem ve teknikler ile öğretim materyallerini belirlemek.</a:t>
            </a:r>
          </a:p>
          <a:p>
            <a:endParaRPr lang="tr-TR" sz="2200" dirty="0"/>
          </a:p>
        </p:txBody>
      </p:sp>
    </p:spTree>
    <p:extLst>
      <p:ext uri="{BB962C8B-B14F-4D97-AF65-F5344CB8AC3E}">
        <p14:creationId xmlns:p14="http://schemas.microsoft.com/office/powerpoint/2010/main" val="22227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6012" y="917848"/>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BEP GELİŞTİRME BİRİMİNİN GÖREVLERİ</a:t>
            </a:r>
          </a:p>
        </p:txBody>
      </p:sp>
      <p:sp>
        <p:nvSpPr>
          <p:cNvPr id="4" name="Dikdörtgen: Köşeleri Yuvarlatılmış 3">
            <a:extLst>
              <a:ext uri="{FF2B5EF4-FFF2-40B4-BE49-F238E27FC236}">
                <a16:creationId xmlns="" xmlns:a16="http://schemas.microsoft.com/office/drawing/2014/main" id="{CB65CAE1-F0D2-449D-9F85-DAF0B9343554}"/>
              </a:ext>
            </a:extLst>
          </p:cNvPr>
          <p:cNvSpPr/>
          <p:nvPr/>
        </p:nvSpPr>
        <p:spPr>
          <a:xfrm>
            <a:off x="466012" y="2060848"/>
            <a:ext cx="8211976" cy="444584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Özel eğitim sınıflarına kayıtlı öğrencilerden yetersizliği olmayan akranlarıyla bir arada eğitim alacak öğrencileri belirlemek ve katılacakları dersler ile saatlerini planlamak.</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 Özel eğitim ihtiyacı olan öğrencilerden sınavlarda refakat edilmesi gerekenleri belirlemek.</a:t>
            </a:r>
          </a:p>
          <a:p>
            <a:pPr marL="285750" lvl="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Özel eğitim programı uygulayan okullardaki öğrencilerden grup eğitimine uyum sağlayamayanların grup eğitimine hazırlanması amacıyla bire bir eğitime başlamasına ve bire bir eğitimin sona erdirilmesine karar vermek.</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 Velinin yazılı talebi üzerine, ilkokulda öğrencilerin bir defaya mahsus olmak üzere sınıf tekrarı yapmasına karar vermek.</a:t>
            </a:r>
          </a:p>
          <a:p>
            <a:pPr marL="285750" indent="-285750">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48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51034"/>
            <a:ext cx="8229600" cy="1143000"/>
          </a:xfrm>
        </p:spPr>
        <p:txBody>
          <a:bodyPr>
            <a:normAutofit/>
          </a:bodyPr>
          <a:lstStyle/>
          <a:p>
            <a:pPr algn="ctr"/>
            <a:r>
              <a:rPr lang="tr-TR" sz="4000" dirty="0">
                <a:latin typeface="Times New Roman" panose="02020603050405020304" pitchFamily="18" charset="0"/>
                <a:cs typeface="Times New Roman" panose="02020603050405020304" pitchFamily="18" charset="0"/>
              </a:rPr>
              <a:t>Tanı Koyma</a:t>
            </a:r>
          </a:p>
        </p:txBody>
      </p:sp>
      <p:sp>
        <p:nvSpPr>
          <p:cNvPr id="4" name="Dikdörtgen: Köşeleri Yuvarlatılmış 3">
            <a:extLst>
              <a:ext uri="{FF2B5EF4-FFF2-40B4-BE49-F238E27FC236}">
                <a16:creationId xmlns="" xmlns:a16="http://schemas.microsoft.com/office/drawing/2014/main" id="{7C1E6704-A0F7-4FFB-808B-0F7F4CF7C47F}"/>
              </a:ext>
            </a:extLst>
          </p:cNvPr>
          <p:cNvSpPr/>
          <p:nvPr/>
        </p:nvSpPr>
        <p:spPr>
          <a:xfrm>
            <a:off x="457200" y="1494034"/>
            <a:ext cx="8229600" cy="5031310"/>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b="1" dirty="0">
                <a:latin typeface="Times New Roman" panose="02020603050405020304" pitchFamily="18" charset="0"/>
                <a:cs typeface="Times New Roman" panose="02020603050405020304" pitchFamily="18" charset="0"/>
              </a:rPr>
              <a:t> Eğitsel değerlendirme ve tanılama esasları </a:t>
            </a:r>
          </a:p>
          <a:p>
            <a:r>
              <a:rPr lang="tr-TR" sz="2600" dirty="0">
                <a:latin typeface="Times New Roman" panose="02020603050405020304" pitchFamily="18" charset="0"/>
                <a:cs typeface="Times New Roman" panose="02020603050405020304" pitchFamily="18" charset="0"/>
              </a:rPr>
              <a:t> Bireylerin eğitsel değerlendirmesi ve tanılaması ile ilgili iş ve işlemler RAM’larda oluşturulan özel eğitim değerlendirme kurulu tarafından yapılır. Bireylerin eğitsel değerlendirmesi ve tanılamasıyla ilgili ilk başvuru;  okul yönetimi, veli ya da zihinsel engeli olmayan  18 yaşından büyük bireyin kendisi tarafından; resmî kurumlarda bakım ve barınma hizmetinden yararlanan bireyler için kurumun resmî yazı ile görevlendireceği personel tarafından RAM’a yapılır. </a:t>
            </a:r>
          </a:p>
        </p:txBody>
      </p:sp>
    </p:spTree>
    <p:extLst>
      <p:ext uri="{BB962C8B-B14F-4D97-AF65-F5344CB8AC3E}">
        <p14:creationId xmlns:p14="http://schemas.microsoft.com/office/powerpoint/2010/main" val="41444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80728"/>
            <a:ext cx="8229600" cy="1143000"/>
          </a:xfrm>
        </p:spPr>
        <p:txBody>
          <a:bodyPr>
            <a:noAutofit/>
          </a:bodyPr>
          <a:lstStyle/>
          <a:p>
            <a:pPr algn="ctr"/>
            <a:r>
              <a:rPr lang="tr-TR" sz="4000" dirty="0">
                <a:latin typeface="Times New Roman" panose="02020603050405020304" pitchFamily="18" charset="0"/>
                <a:cs typeface="Times New Roman" panose="02020603050405020304" pitchFamily="18" charset="0"/>
              </a:rPr>
              <a:t>BEP GELİŞTİRME BİRİMİNİN GÖREVLERİ</a:t>
            </a:r>
          </a:p>
        </p:txBody>
      </p:sp>
      <p:sp>
        <p:nvSpPr>
          <p:cNvPr id="4" name="Dikdörtgen: Köşeleri Yuvarlatılmış 3">
            <a:extLst>
              <a:ext uri="{FF2B5EF4-FFF2-40B4-BE49-F238E27FC236}">
                <a16:creationId xmlns="" xmlns:a16="http://schemas.microsoft.com/office/drawing/2014/main" id="{2170DB3C-9B07-4C61-9C59-795CCC251625}"/>
              </a:ext>
            </a:extLst>
          </p:cNvPr>
          <p:cNvSpPr/>
          <p:nvPr/>
        </p:nvSpPr>
        <p:spPr>
          <a:xfrm>
            <a:off x="457200" y="2123728"/>
            <a:ext cx="8435280" cy="420087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panose="020B0604020202020204" pitchFamily="34" charset="0"/>
              <a:buChar char="•"/>
            </a:pPr>
            <a:r>
              <a:rPr lang="tr-TR" sz="2600" dirty="0">
                <a:latin typeface="Times New Roman" panose="02020603050405020304" pitchFamily="18" charset="0"/>
                <a:cs typeface="Times New Roman" panose="02020603050405020304" pitchFamily="18" charset="0"/>
              </a:rPr>
              <a:t>Farklı sebeplerle okula başlaması gecikmiş olan ve il veya ilçe özel eğitim hizmetleri kurulu kararıyla ilköğretim kademesinde özel eğitim programı uygulayan okul ya da bu programların uygulandığı özel eğitim sınıflarına devam etmesine karar  verilen öğrencilerin; yaş, gelişim özellikleri ve eğitim performansına uygun kademedeki sınıfa yerleştirilmesine karar vermek.</a:t>
            </a:r>
          </a:p>
          <a:p>
            <a:pPr marL="285750" lvl="0" indent="-285750">
              <a:buFont typeface="Arial" panose="020B0604020202020204" pitchFamily="34" charset="0"/>
              <a:buChar char="•"/>
            </a:pPr>
            <a:r>
              <a:rPr lang="tr-TR" sz="2600" dirty="0">
                <a:latin typeface="Times New Roman" panose="02020603050405020304" pitchFamily="18" charset="0"/>
                <a:cs typeface="Times New Roman" panose="02020603050405020304" pitchFamily="18" charset="0"/>
              </a:rPr>
              <a:t>Okuldaki diğer kurul ve birimlerle iş birliği içinde çalışmak.</a:t>
            </a:r>
          </a:p>
          <a:p>
            <a:endParaRPr lang="tr-TR" dirty="0"/>
          </a:p>
        </p:txBody>
      </p:sp>
    </p:spTree>
    <p:extLst>
      <p:ext uri="{BB962C8B-B14F-4D97-AF65-F5344CB8AC3E}">
        <p14:creationId xmlns:p14="http://schemas.microsoft.com/office/powerpoint/2010/main" val="103999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960" y="908720"/>
            <a:ext cx="8229600" cy="1143000"/>
          </a:xfrm>
        </p:spPr>
        <p:txBody>
          <a:bodyPr>
            <a:normAutofit/>
          </a:bodyPr>
          <a:lstStyle/>
          <a:p>
            <a:pPr algn="ctr"/>
            <a:r>
              <a:rPr lang="tr-TR" sz="4000" dirty="0">
                <a:latin typeface="Times New Roman" panose="02020603050405020304" pitchFamily="18" charset="0"/>
                <a:cs typeface="Times New Roman" panose="02020603050405020304" pitchFamily="18" charset="0"/>
              </a:rPr>
              <a:t>Evde Eğitim Hizmeti Nedir ? </a:t>
            </a:r>
          </a:p>
        </p:txBody>
      </p:sp>
      <p:sp>
        <p:nvSpPr>
          <p:cNvPr id="4" name="Dikdörtgen: Köşeleri Yuvarlatılmış 3">
            <a:extLst>
              <a:ext uri="{FF2B5EF4-FFF2-40B4-BE49-F238E27FC236}">
                <a16:creationId xmlns="" xmlns:a16="http://schemas.microsoft.com/office/drawing/2014/main" id="{CF0B8EEF-654E-4E0D-A4F0-E0E9ED28EDA8}"/>
              </a:ext>
            </a:extLst>
          </p:cNvPr>
          <p:cNvSpPr/>
          <p:nvPr/>
        </p:nvSpPr>
        <p:spPr>
          <a:xfrm>
            <a:off x="444308" y="2564904"/>
            <a:ext cx="8229600" cy="295232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altLang="tr-TR" sz="2600" dirty="0">
                <a:latin typeface="Times New Roman" panose="02020603050405020304" pitchFamily="18" charset="0"/>
                <a:cs typeface="Times New Roman" panose="02020603050405020304" pitchFamily="18" charset="0"/>
              </a:rPr>
              <a:t>Sağlık problemi nedeniyle örgün eğitim kurumlarından doğrudan yararlanamayacak durumda olduğunu sağlık raporu ile belgelendiren okul öncesi, ilkokul, ortaokul ve lise çağındaki özel eğitim ihtiyacı olan öğrenciler için evde sunulan eğitim hizmetidir.</a:t>
            </a:r>
          </a:p>
          <a:p>
            <a:endParaRPr lang="tr-TR" dirty="0"/>
          </a:p>
        </p:txBody>
      </p:sp>
    </p:spTree>
    <p:extLst>
      <p:ext uri="{BB962C8B-B14F-4D97-AF65-F5344CB8AC3E}">
        <p14:creationId xmlns:p14="http://schemas.microsoft.com/office/powerpoint/2010/main" val="22442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56792"/>
            <a:ext cx="8229600" cy="1143000"/>
          </a:xfrm>
        </p:spPr>
        <p:txBody>
          <a:bodyPr>
            <a:normAutofit fontScale="90000"/>
          </a:bodyPr>
          <a:lstStyle/>
          <a:p>
            <a:pPr algn="ctr"/>
            <a:r>
              <a:rPr lang="tr-TR" altLang="tr-TR" sz="4400" dirty="0">
                <a:solidFill>
                  <a:schemeClr val="accent2">
                    <a:lumMod val="75000"/>
                  </a:schemeClr>
                </a:solidFill>
                <a:latin typeface="Times New Roman" panose="02020603050405020304" pitchFamily="18" charset="0"/>
                <a:cs typeface="Times New Roman" panose="02020603050405020304" pitchFamily="18" charset="0"/>
              </a:rPr>
              <a:t>Evde Eğitim Hizmetinden Kimler Yararlanabilir? </a:t>
            </a:r>
            <a:r>
              <a:rPr lang="tr-TR" altLang="tr-TR" dirty="0"/>
              <a:t/>
            </a:r>
            <a:br>
              <a:rPr lang="tr-TR" altLang="tr-TR" dirty="0"/>
            </a:br>
            <a:endParaRPr lang="tr-TR" dirty="0"/>
          </a:p>
        </p:txBody>
      </p:sp>
      <p:sp>
        <p:nvSpPr>
          <p:cNvPr id="4" name="Dikdörtgen: Köşeleri Yuvarlatılmış 3">
            <a:extLst>
              <a:ext uri="{FF2B5EF4-FFF2-40B4-BE49-F238E27FC236}">
                <a16:creationId xmlns="" xmlns:a16="http://schemas.microsoft.com/office/drawing/2014/main" id="{13E102EA-F040-41A6-8E7D-FE0DE9C6B669}"/>
              </a:ext>
            </a:extLst>
          </p:cNvPr>
          <p:cNvSpPr/>
          <p:nvPr/>
        </p:nvSpPr>
        <p:spPr>
          <a:xfrm>
            <a:off x="683568" y="2132856"/>
            <a:ext cx="8229600" cy="4176464"/>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400" dirty="0">
                <a:latin typeface="Times New Roman" panose="02020603050405020304" pitchFamily="18" charset="0"/>
                <a:cs typeface="Times New Roman" panose="02020603050405020304" pitchFamily="18" charset="0"/>
              </a:rPr>
              <a:t>Zorunlu öğrenim çağındaki özel eğitim ihtiyacı olan öğrencilerden sağlık problemi nedeniyle en az on iki hafta süreyle örgün eğitim kurumlarından yararlanamayacağı ya da yararlanması durumunda sağlığı açısından risk oluşturacağı en az birisi ilgili daldan olmak üzere üç uzman tabip tarafından düzenlenmiş </a:t>
            </a:r>
            <a:r>
              <a:rPr lang="tr-TR" sz="2400" dirty="0" smtClean="0">
                <a:latin typeface="Times New Roman" panose="02020603050405020304" pitchFamily="18" charset="0"/>
                <a:cs typeface="Times New Roman" panose="02020603050405020304" pitchFamily="18" charset="0"/>
              </a:rPr>
              <a:t>e-Durum </a:t>
            </a:r>
            <a:r>
              <a:rPr lang="tr-TR" sz="2400" dirty="0">
                <a:latin typeface="Times New Roman" panose="02020603050405020304" pitchFamily="18" charset="0"/>
                <a:cs typeface="Times New Roman" panose="02020603050405020304" pitchFamily="18" charset="0"/>
              </a:rPr>
              <a:t>Bildirir Sağlık Kurulu Raporu'nda belirtilen öğrencilere velinin yazılı talebi ve Özel Eğitim Değerlendirme Kurulu Raporu ile il veya ilçe özel eğitim hizmetleri kurulunun planlaması doğrultusunda ders yılı içinde evde eğitim hizmeti verilebilir.</a:t>
            </a:r>
            <a:endParaRPr lang="tr-TR"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47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24744"/>
            <a:ext cx="8229600" cy="1143000"/>
          </a:xfrm>
        </p:spPr>
        <p:txBody>
          <a:bodyPr>
            <a:noAutofit/>
          </a:bodyPr>
          <a:lstStyle/>
          <a:p>
            <a:pPr algn="ctr"/>
            <a:r>
              <a:rPr lang="tr-TR" altLang="tr-TR" sz="4000" dirty="0">
                <a:solidFill>
                  <a:schemeClr val="accent2">
                    <a:lumMod val="75000"/>
                  </a:schemeClr>
                </a:solidFill>
                <a:latin typeface="Times New Roman" panose="02020603050405020304" pitchFamily="18" charset="0"/>
                <a:cs typeface="Times New Roman" panose="02020603050405020304" pitchFamily="18" charset="0"/>
              </a:rPr>
              <a:t>Evde Eğitim Hizmetinde Dikkat Edilecek Hususlar</a:t>
            </a:r>
            <a:endParaRPr lang="tr-TR"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68B69C01-62F9-47E7-B92F-DEEDAA9DCBB8}"/>
              </a:ext>
            </a:extLst>
          </p:cNvPr>
          <p:cNvSpPr/>
          <p:nvPr/>
        </p:nvSpPr>
        <p:spPr>
          <a:xfrm>
            <a:off x="694761" y="2636912"/>
            <a:ext cx="8085584" cy="367240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Öğrencinin evde eğitim hizmeti kapsamında alacağı haftalık ders saati, sorumlu olduğu eğitim programı esas alınarak ilköğretim kademesinde veya özel eğitim programı uygulanan ortaöğretim kademesinde bir okula kayıtlı olanlar için haftada 10 ders saatinden, diğer ortaöğretim kademesinde bir okula kayıtlı olanlar için ise haftada 16 ders saatinden az olmayacak şekilde planlanır.</a:t>
            </a:r>
            <a:endParaRPr lang="tr-TR" altLang="tr-T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37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2690" y="980728"/>
            <a:ext cx="8229600" cy="1143000"/>
          </a:xfrm>
        </p:spPr>
        <p:txBody>
          <a:bodyPr>
            <a:noAutofit/>
          </a:bodyPr>
          <a:lstStyle/>
          <a:p>
            <a:pPr algn="ctr"/>
            <a:r>
              <a:rPr lang="tr-TR" altLang="tr-TR" sz="4000" dirty="0">
                <a:solidFill>
                  <a:schemeClr val="accent2">
                    <a:lumMod val="75000"/>
                  </a:schemeClr>
                </a:solidFill>
                <a:latin typeface="Times New Roman" panose="02020603050405020304" pitchFamily="18" charset="0"/>
                <a:cs typeface="Times New Roman" panose="02020603050405020304" pitchFamily="18" charset="0"/>
              </a:rPr>
              <a:t>Evde Eğitim Hizmetinde Dikkat Edilecek Hususlar</a:t>
            </a:r>
            <a:endParaRPr lang="tr-TR"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A60F2BA2-8C07-4682-A4D2-240EAA4F903E}"/>
              </a:ext>
            </a:extLst>
          </p:cNvPr>
          <p:cNvSpPr/>
          <p:nvPr/>
        </p:nvSpPr>
        <p:spPr>
          <a:xfrm>
            <a:off x="251520" y="2123728"/>
            <a:ext cx="8450770" cy="432960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400" dirty="0">
                <a:latin typeface="Times New Roman" panose="02020603050405020304" pitchFamily="18" charset="0"/>
                <a:cs typeface="Times New Roman" panose="02020603050405020304" pitchFamily="18" charset="0"/>
              </a:rPr>
              <a:t>Evde eğitim hizmetlerinde öğrencilerin eğitim ihtiyaçları ile takip edecekleri eğitim programı esas alınarak; özel eğitim öğretmenleri, okul öncesi öğretmenleri, sınıf ve diğer alan </a:t>
            </a:r>
            <a:r>
              <a:rPr lang="tr-TR" sz="2400" dirty="0" smtClean="0">
                <a:latin typeface="Times New Roman" panose="02020603050405020304" pitchFamily="18" charset="0"/>
                <a:cs typeface="Times New Roman" panose="02020603050405020304" pitchFamily="18" charset="0"/>
              </a:rPr>
              <a:t>öğretmenleri görevlendirilir</a:t>
            </a:r>
            <a:r>
              <a:rPr lang="tr-TR" sz="2400" dirty="0">
                <a:latin typeface="Times New Roman" panose="02020603050405020304" pitchFamily="18" charset="0"/>
                <a:cs typeface="Times New Roman" panose="02020603050405020304" pitchFamily="18" charset="0"/>
              </a:rPr>
              <a:t>. Öğretmen görevlendirmesinde öncelikle öğrencinin kayıtlı bulunduğu okulda veya o yerleşim yerindeki eğitim kurumlarında görev yapan kadrolu öğretmenlerden istekli olanlar arasından, ihtiyacın bu yolla karşılanamaması durumunda ise o yerleşim yerindeki eğitim kurumlarında veya RAM'larda görev yapan kadrolu öğretmenler arasından resen görevlendirme yapılır.</a:t>
            </a:r>
          </a:p>
        </p:txBody>
      </p:sp>
    </p:spTree>
    <p:extLst>
      <p:ext uri="{BB962C8B-B14F-4D97-AF65-F5344CB8AC3E}">
        <p14:creationId xmlns:p14="http://schemas.microsoft.com/office/powerpoint/2010/main" val="103127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332" y="1412776"/>
            <a:ext cx="8229600" cy="1143000"/>
          </a:xfrm>
        </p:spPr>
        <p:txBody>
          <a:bodyPr>
            <a:noAutofit/>
          </a:bodyPr>
          <a:lstStyle/>
          <a:p>
            <a:pPr algn="ctr"/>
            <a:r>
              <a:rPr lang="tr-TR" altLang="tr-TR" sz="4000" dirty="0">
                <a:solidFill>
                  <a:schemeClr val="accent2">
                    <a:lumMod val="75000"/>
                  </a:schemeClr>
                </a:solidFill>
                <a:latin typeface="Times New Roman" panose="02020603050405020304" pitchFamily="18" charset="0"/>
                <a:cs typeface="Times New Roman" panose="02020603050405020304" pitchFamily="18" charset="0"/>
              </a:rPr>
              <a:t>Evde Eğitim Hizmetinde Dikkat Edilecek Hususlar</a:t>
            </a:r>
            <a:endParaRPr lang="tr-TR"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EC77436B-F4E5-44BF-83AC-06C04487E008}"/>
              </a:ext>
            </a:extLst>
          </p:cNvPr>
          <p:cNvSpPr/>
          <p:nvPr/>
        </p:nvSpPr>
        <p:spPr>
          <a:xfrm>
            <a:off x="577512" y="2775742"/>
            <a:ext cx="8075240" cy="3024336"/>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a:latin typeface="Times New Roman" panose="02020603050405020304" pitchFamily="18" charset="0"/>
                <a:cs typeface="Times New Roman" panose="02020603050405020304" pitchFamily="18" charset="0"/>
              </a:rPr>
              <a:t>Öğrencilerin başarı durumlarının değerlendirilmesi, sorumlu olduğu eğitim programının uygulandığı okullardaki değerlendirme ölçütlerine göre yapılır. Okutulan derslerin puanları e-Okul Sistemine işlenir. Öğrenci okutulmayan derslerden muaf tutulur.</a:t>
            </a:r>
          </a:p>
          <a:p>
            <a:endParaRPr lang="tr-TR" dirty="0"/>
          </a:p>
        </p:txBody>
      </p:sp>
    </p:spTree>
    <p:extLst>
      <p:ext uri="{BB962C8B-B14F-4D97-AF65-F5344CB8AC3E}">
        <p14:creationId xmlns:p14="http://schemas.microsoft.com/office/powerpoint/2010/main" val="40945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96752"/>
            <a:ext cx="8229600" cy="1143000"/>
          </a:xfrm>
        </p:spPr>
        <p:txBody>
          <a:bodyPr>
            <a:noAutofit/>
          </a:bodyPr>
          <a:lstStyle/>
          <a:p>
            <a:pPr algn="ctr"/>
            <a:r>
              <a:rPr lang="tr-TR" altLang="tr-TR" sz="4000" dirty="0">
                <a:solidFill>
                  <a:schemeClr val="accent2">
                    <a:lumMod val="75000"/>
                  </a:schemeClr>
                </a:solidFill>
                <a:latin typeface="Times New Roman" panose="02020603050405020304" pitchFamily="18" charset="0"/>
                <a:cs typeface="Times New Roman" panose="02020603050405020304" pitchFamily="18" charset="0"/>
              </a:rPr>
              <a:t>Evde Eğitim </a:t>
            </a:r>
            <a:r>
              <a:rPr lang="tr-TR" altLang="tr-TR" sz="4000" dirty="0" smtClean="0">
                <a:solidFill>
                  <a:schemeClr val="accent2">
                    <a:lumMod val="75000"/>
                  </a:schemeClr>
                </a:solidFill>
                <a:latin typeface="Times New Roman" panose="02020603050405020304" pitchFamily="18" charset="0"/>
                <a:cs typeface="Times New Roman" panose="02020603050405020304" pitchFamily="18" charset="0"/>
              </a:rPr>
              <a:t>Hizmetinde Başarının Değerlendirilmesi</a:t>
            </a:r>
            <a:endParaRPr lang="tr-TR"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BCF8B121-1C6D-4882-B198-2F62DD1EE5CA}"/>
              </a:ext>
            </a:extLst>
          </p:cNvPr>
          <p:cNvSpPr/>
          <p:nvPr/>
        </p:nvSpPr>
        <p:spPr>
          <a:xfrm>
            <a:off x="683568" y="2492896"/>
            <a:ext cx="8003232" cy="3744416"/>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dirty="0" smtClean="0">
                <a:latin typeface="Times New Roman" pitchFamily="18" charset="0"/>
                <a:cs typeface="Times New Roman" pitchFamily="18" charset="0"/>
              </a:rPr>
              <a:t>Bireyin evde eğitimde </a:t>
            </a:r>
            <a:r>
              <a:rPr lang="tr-TR" sz="2600" dirty="0">
                <a:latin typeface="Times New Roman" pitchFamily="18" charset="0"/>
                <a:cs typeface="Times New Roman" pitchFamily="18" charset="0"/>
              </a:rPr>
              <a:t>alabileceği dersler  yine öğrencinin merkezi sınav sisteminde sorumlu olduğu dersler doğrultusunda planlanması gerekmektedir.</a:t>
            </a:r>
          </a:p>
          <a:p>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Bireylerin </a:t>
            </a:r>
            <a:r>
              <a:rPr lang="tr-TR" sz="2600" dirty="0">
                <a:latin typeface="Times New Roman" panose="02020603050405020304" pitchFamily="18" charset="0"/>
                <a:cs typeface="Times New Roman" panose="02020603050405020304" pitchFamily="18" charset="0"/>
              </a:rPr>
              <a:t>başarı değerlendirme </a:t>
            </a:r>
            <a:r>
              <a:rPr lang="tr-TR" sz="2600" dirty="0" smtClean="0">
                <a:latin typeface="Times New Roman" panose="02020603050405020304" pitchFamily="18" charset="0"/>
                <a:cs typeface="Times New Roman" panose="02020603050405020304" pitchFamily="18" charset="0"/>
              </a:rPr>
              <a:t>sonuçları ise </a:t>
            </a:r>
            <a:r>
              <a:rPr lang="tr-TR" sz="2600" dirty="0">
                <a:latin typeface="Times New Roman" panose="02020603050405020304" pitchFamily="18" charset="0"/>
                <a:cs typeface="Times New Roman" panose="02020603050405020304" pitchFamily="18" charset="0"/>
              </a:rPr>
              <a:t>öğretmenler tarafından, öğrencinin kayıtlı bulunduğu okul yönetimine bildirilir. Sınıf geçme ve diğer işlemler, kayıtlı olunan okul yönetimi tarafından yürütülür.</a:t>
            </a:r>
          </a:p>
          <a:p>
            <a:endParaRPr lang="tr-TR" dirty="0"/>
          </a:p>
        </p:txBody>
      </p:sp>
    </p:spTree>
    <p:extLst>
      <p:ext uri="{BB962C8B-B14F-4D97-AF65-F5344CB8AC3E}">
        <p14:creationId xmlns:p14="http://schemas.microsoft.com/office/powerpoint/2010/main" val="355020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52736"/>
            <a:ext cx="8229600" cy="1143000"/>
          </a:xfrm>
        </p:spPr>
        <p:txBody>
          <a:bodyPr>
            <a:noAutofit/>
          </a:bodyPr>
          <a:lstStyle/>
          <a:p>
            <a:pPr algn="ctr"/>
            <a:r>
              <a:rPr lang="tr-TR" altLang="tr-TR" sz="4000" dirty="0">
                <a:solidFill>
                  <a:schemeClr val="accent2">
                    <a:lumMod val="75000"/>
                  </a:schemeClr>
                </a:solidFill>
                <a:latin typeface="Times New Roman" panose="02020603050405020304" pitchFamily="18" charset="0"/>
                <a:cs typeface="Times New Roman" panose="02020603050405020304" pitchFamily="18" charset="0"/>
              </a:rPr>
              <a:t>Evde Eğitim Hizmetinde Dikkat Edilecek Hususlar</a:t>
            </a:r>
            <a:endParaRPr lang="tr-TR"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BF0EB9B4-D4D3-410D-B405-36E382416F02}"/>
              </a:ext>
            </a:extLst>
          </p:cNvPr>
          <p:cNvSpPr/>
          <p:nvPr/>
        </p:nvSpPr>
        <p:spPr>
          <a:xfrm>
            <a:off x="683568" y="2420888"/>
            <a:ext cx="8003232" cy="388843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tr-TR" sz="2600" dirty="0">
              <a:latin typeface="Times New Roman" panose="02020603050405020304" pitchFamily="18" charset="0"/>
              <a:cs typeface="Times New Roman" panose="02020603050405020304" pitchFamily="18" charset="0"/>
            </a:endParaRPr>
          </a:p>
          <a:p>
            <a:endParaRPr lang="tr-TR" sz="2600" dirty="0">
              <a:latin typeface="Times New Roman" panose="02020603050405020304" pitchFamily="18" charset="0"/>
              <a:cs typeface="Times New Roman" panose="02020603050405020304" pitchFamily="18" charset="0"/>
            </a:endParaRPr>
          </a:p>
          <a:p>
            <a:r>
              <a:rPr lang="tr-TR" sz="2600" dirty="0">
                <a:latin typeface="Times New Roman" panose="02020603050405020304" pitchFamily="18" charset="0"/>
                <a:cs typeface="Times New Roman" panose="02020603050405020304" pitchFamily="18" charset="0"/>
              </a:rPr>
              <a:t>Evde eğitim hizmeti süresince bu öğrencilerin okula devam zorunluluğu aranmaz ve devam zorunluluğu aranmamasına yönelik e-Okul Sisteminde işlem yapılır.</a:t>
            </a:r>
          </a:p>
          <a:p>
            <a:r>
              <a:rPr lang="tr-TR" sz="2600" dirty="0">
                <a:latin typeface="Times New Roman" panose="02020603050405020304" pitchFamily="18" charset="0"/>
                <a:cs typeface="Times New Roman" panose="02020603050405020304" pitchFamily="18" charset="0"/>
              </a:rPr>
              <a:t> Evde eğitim hizmeti hafta içi verilebileceği gibi hafta sonları da verilebilir.</a:t>
            </a:r>
          </a:p>
          <a:p>
            <a:r>
              <a:rPr lang="tr-TR" sz="2600" dirty="0">
                <a:latin typeface="Times New Roman" panose="02020603050405020304" pitchFamily="18" charset="0"/>
                <a:cs typeface="Times New Roman" panose="02020603050405020304" pitchFamily="18" charset="0"/>
              </a:rPr>
              <a:t>Mesleki ve teknik eğitim programlarının uygulandığı okullarda kayıtlı olan öğrencilerden sadece 9.sınıf öğrencileri için evde eğitim hizmeti sunulur.</a:t>
            </a:r>
          </a:p>
          <a:p>
            <a:endParaRPr lang="tr-TR" dirty="0"/>
          </a:p>
          <a:p>
            <a:endParaRPr lang="tr-TR" dirty="0"/>
          </a:p>
          <a:p>
            <a:endParaRPr lang="tr-TR" dirty="0"/>
          </a:p>
        </p:txBody>
      </p:sp>
    </p:spTree>
    <p:extLst>
      <p:ext uri="{BB962C8B-B14F-4D97-AF65-F5344CB8AC3E}">
        <p14:creationId xmlns:p14="http://schemas.microsoft.com/office/powerpoint/2010/main" val="280982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dirty="0">
                <a:latin typeface="Times New Roman" panose="02020603050405020304" pitchFamily="18" charset="0"/>
                <a:cs typeface="Times New Roman" panose="02020603050405020304" pitchFamily="18" charset="0"/>
              </a:rPr>
              <a:t>Tanı Koyma</a:t>
            </a:r>
          </a:p>
        </p:txBody>
      </p:sp>
      <p:sp>
        <p:nvSpPr>
          <p:cNvPr id="6" name="Dikdörtgen: Köşeleri Yuvarlatılmış 5">
            <a:extLst>
              <a:ext uri="{FF2B5EF4-FFF2-40B4-BE49-F238E27FC236}">
                <a16:creationId xmlns="" xmlns:a16="http://schemas.microsoft.com/office/drawing/2014/main" id="{82EF21C3-23EF-4715-B9AA-1020F9AAF5EE}"/>
              </a:ext>
            </a:extLst>
          </p:cNvPr>
          <p:cNvSpPr/>
          <p:nvPr/>
        </p:nvSpPr>
        <p:spPr>
          <a:xfrm>
            <a:off x="457200" y="2132856"/>
            <a:ext cx="8229600" cy="4174200"/>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sz="2600" b="1" dirty="0">
                <a:latin typeface="Times New Roman" panose="02020603050405020304" pitchFamily="18" charset="0"/>
                <a:cs typeface="Times New Roman" panose="02020603050405020304" pitchFamily="18" charset="0"/>
              </a:rPr>
              <a:t>Eğitsel değerlendirme ve tanılama sürecinde aşağıdaki hususlar dikkate alınır: </a:t>
            </a:r>
          </a:p>
          <a:p>
            <a:r>
              <a:rPr lang="tr-TR" sz="2600" dirty="0">
                <a:latin typeface="Times New Roman" panose="02020603050405020304" pitchFamily="18" charset="0"/>
                <a:cs typeface="Times New Roman" panose="02020603050405020304" pitchFamily="18" charset="0"/>
              </a:rPr>
              <a:t>1)Eğitsel değerlendirme ve tanılama uygun ortamda, bireyin özelliklerine uygun ölçme araçlarıyla yapılır. Sağlık sorunları nedeniyle RAM’a gelemeyecek durumda olanların eğitsel değerlendirme ve tanılamasıyla ilgili iş ve işlemler bu bireylerin bulunduğu ortamlarda yapılır.  </a:t>
            </a:r>
          </a:p>
          <a:p>
            <a:r>
              <a:rPr lang="tr-TR" dirty="0"/>
              <a:t> </a:t>
            </a:r>
          </a:p>
          <a:p>
            <a:endParaRPr lang="tr-TR" dirty="0"/>
          </a:p>
        </p:txBody>
      </p:sp>
    </p:spTree>
    <p:extLst>
      <p:ext uri="{BB962C8B-B14F-4D97-AF65-F5344CB8AC3E}">
        <p14:creationId xmlns:p14="http://schemas.microsoft.com/office/powerpoint/2010/main" val="206538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 xmlns:a16="http://schemas.microsoft.com/office/drawing/2014/main" id="{61759E5D-D5D6-40FA-AB6F-011BE1E1FB4D}"/>
              </a:ext>
            </a:extLst>
          </p:cNvPr>
          <p:cNvSpPr/>
          <p:nvPr/>
        </p:nvSpPr>
        <p:spPr>
          <a:xfrm>
            <a:off x="539552" y="2492896"/>
            <a:ext cx="8064896" cy="3312368"/>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tr-TR" dirty="0"/>
              <a:t> </a:t>
            </a:r>
            <a:endParaRPr lang="tr-TR" sz="2600" dirty="0">
              <a:latin typeface="Times New Roman" panose="02020603050405020304" pitchFamily="18" charset="0"/>
              <a:cs typeface="Times New Roman" panose="02020603050405020304" pitchFamily="18" charset="0"/>
            </a:endParaRPr>
          </a:p>
          <a:p>
            <a:r>
              <a:rPr lang="tr-TR" sz="2600" dirty="0">
                <a:latin typeface="Times New Roman" panose="02020603050405020304" pitchFamily="18" charset="0"/>
                <a:cs typeface="Times New Roman" panose="02020603050405020304" pitchFamily="18" charset="0"/>
              </a:rPr>
              <a:t>2) Eğitsel değerlendirme ve tanılama sonucunda özel eğitim ihtiyacı olduğu tespit edilen bireyler, Özel Eğitim Değerlendirme Kurulu Raporu düzenlenerek uygun eğitim ortamına ve özel eğitim hizmetine yönlendirilir. </a:t>
            </a:r>
          </a:p>
          <a:p>
            <a:endParaRPr lang="tr-TR" dirty="0"/>
          </a:p>
        </p:txBody>
      </p:sp>
      <p:sp>
        <p:nvSpPr>
          <p:cNvPr id="7" name="Dikdörtgen 6">
            <a:extLst>
              <a:ext uri="{FF2B5EF4-FFF2-40B4-BE49-F238E27FC236}">
                <a16:creationId xmlns="" xmlns:a16="http://schemas.microsoft.com/office/drawing/2014/main" id="{7D8CA8B5-9112-43AB-8079-C0DCA54BD820}"/>
              </a:ext>
            </a:extLst>
          </p:cNvPr>
          <p:cNvSpPr/>
          <p:nvPr/>
        </p:nvSpPr>
        <p:spPr>
          <a:xfrm>
            <a:off x="3208774" y="1340768"/>
            <a:ext cx="2726452" cy="707886"/>
          </a:xfrm>
          <a:prstGeom prst="rect">
            <a:avLst/>
          </a:prstGeom>
        </p:spPr>
        <p:txBody>
          <a:bodyPr wrap="none">
            <a:spAutoFit/>
          </a:bodyPr>
          <a:lstStyle/>
          <a:p>
            <a:r>
              <a:rPr lang="tr-TR" sz="4000" dirty="0">
                <a:solidFill>
                  <a:srgbClr val="04617B"/>
                </a:solidFill>
                <a:latin typeface="Times New Roman" panose="02020603050405020304" pitchFamily="18" charset="0"/>
                <a:ea typeface="+mj-ea"/>
                <a:cs typeface="Times New Roman" panose="02020603050405020304" pitchFamily="18" charset="0"/>
              </a:rPr>
              <a:t>Tanı Koyma</a:t>
            </a:r>
            <a:endParaRPr lang="tr-TR" dirty="0"/>
          </a:p>
        </p:txBody>
      </p:sp>
    </p:spTree>
    <p:extLst>
      <p:ext uri="{BB962C8B-B14F-4D97-AF65-F5344CB8AC3E}">
        <p14:creationId xmlns:p14="http://schemas.microsoft.com/office/powerpoint/2010/main" val="103753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45224"/>
            <a:ext cx="8229600" cy="4389120"/>
          </a:xfrm>
        </p:spPr>
        <p:txBody>
          <a:bodyPr>
            <a:normAutofit/>
          </a:bodyPr>
          <a:lstStyle/>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b="1" dirty="0">
              <a:latin typeface="Times New Roman" panose="02020603050405020304" pitchFamily="18" charset="0"/>
              <a:cs typeface="Times New Roman" panose="02020603050405020304" pitchFamily="18" charset="0"/>
            </a:endParaRPr>
          </a:p>
        </p:txBody>
      </p:sp>
      <p:sp>
        <p:nvSpPr>
          <p:cNvPr id="4" name="Dikdörtgen: Köşeleri Yuvarlatılmış 3">
            <a:extLst>
              <a:ext uri="{FF2B5EF4-FFF2-40B4-BE49-F238E27FC236}">
                <a16:creationId xmlns="" xmlns:a16="http://schemas.microsoft.com/office/drawing/2014/main" id="{671C881B-8086-4688-9C41-6B9176259968}"/>
              </a:ext>
            </a:extLst>
          </p:cNvPr>
          <p:cNvSpPr/>
          <p:nvPr/>
        </p:nvSpPr>
        <p:spPr>
          <a:xfrm>
            <a:off x="791580" y="1153062"/>
            <a:ext cx="7560840" cy="172819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Eğitsel değerlendirme ve tanılama için hangi belgeler gerekli ??</a:t>
            </a:r>
          </a:p>
        </p:txBody>
      </p:sp>
      <p:sp>
        <p:nvSpPr>
          <p:cNvPr id="6" name="Dikdörtgen: Köşeleri Yuvarlatılmış 5">
            <a:extLst>
              <a:ext uri="{FF2B5EF4-FFF2-40B4-BE49-F238E27FC236}">
                <a16:creationId xmlns="" xmlns:a16="http://schemas.microsoft.com/office/drawing/2014/main" id="{9CB8F1FE-C79E-4012-A503-C577A33F73D2}"/>
              </a:ext>
            </a:extLst>
          </p:cNvPr>
          <p:cNvSpPr/>
          <p:nvPr/>
        </p:nvSpPr>
        <p:spPr>
          <a:xfrm>
            <a:off x="818264" y="3212976"/>
            <a:ext cx="7560840" cy="1728191"/>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latin typeface="Times New Roman" panose="02020603050405020304" pitchFamily="18" charset="0"/>
                <a:cs typeface="Times New Roman" panose="02020603050405020304" pitchFamily="18" charset="0"/>
              </a:rPr>
              <a:t>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Kademe değişikliği için hangi belgeler gerekli ??</a:t>
            </a:r>
            <a:endPar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94" t="24770" r="22702" b="24908"/>
          <a:stretch/>
        </p:blipFill>
        <p:spPr bwMode="auto">
          <a:xfrm rot="516052">
            <a:off x="5031526" y="5088086"/>
            <a:ext cx="1675970" cy="145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79" t="18842" r="22512" b="21600"/>
          <a:stretch/>
        </p:blipFill>
        <p:spPr bwMode="auto">
          <a:xfrm rot="21052081">
            <a:off x="2440643" y="5110647"/>
            <a:ext cx="1267261" cy="147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5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2007096"/>
          </a:xfrm>
        </p:spPr>
        <p:txBody>
          <a:bodyPr>
            <a:normAutofit/>
          </a:bodyPr>
          <a:lstStyle/>
          <a:p>
            <a:pPr algn="ctr"/>
            <a:r>
              <a:rPr lang="tr-TR" sz="4000" dirty="0">
                <a:latin typeface="Times New Roman" panose="02020603050405020304" pitchFamily="18" charset="0"/>
                <a:cs typeface="Times New Roman" panose="02020603050405020304" pitchFamily="18" charset="0"/>
              </a:rPr>
              <a:t>Eğitsel Değerlendirme ve Tanılamada Gerekli Olan Tıbbi Raporlar ve Farkları</a:t>
            </a:r>
          </a:p>
        </p:txBody>
      </p:sp>
      <p:sp>
        <p:nvSpPr>
          <p:cNvPr id="3" name="İçerik Yer Tutucusu 2"/>
          <p:cNvSpPr>
            <a:spLocks noGrp="1"/>
          </p:cNvSpPr>
          <p:nvPr>
            <p:ph idx="1"/>
          </p:nvPr>
        </p:nvSpPr>
        <p:spPr>
          <a:xfrm>
            <a:off x="487796" y="3152727"/>
            <a:ext cx="8229600" cy="3687688"/>
          </a:xfrm>
        </p:spPr>
        <p:txBody>
          <a:bodyPr/>
          <a:lstStyle/>
          <a:p>
            <a:r>
              <a:rPr lang="tr-TR" dirty="0">
                <a:latin typeface="Times New Roman" panose="02020603050405020304" pitchFamily="18" charset="0"/>
                <a:cs typeface="Times New Roman" panose="02020603050405020304" pitchFamily="18" charset="0"/>
              </a:rPr>
              <a:t>Tek Hekimlik Durum Bildirir Raporu</a:t>
            </a:r>
          </a:p>
          <a:p>
            <a:r>
              <a:rPr lang="tr-TR" dirty="0">
                <a:latin typeface="Times New Roman" panose="02020603050405020304" pitchFamily="18" charset="0"/>
                <a:cs typeface="Times New Roman" panose="02020603050405020304" pitchFamily="18" charset="0"/>
              </a:rPr>
              <a:t>Çocuklar için Özel Gereksinim Raporu (ÇÖZGER)</a:t>
            </a:r>
          </a:p>
          <a:p>
            <a:r>
              <a:rPr lang="tr-TR" dirty="0">
                <a:latin typeface="Times New Roman" panose="02020603050405020304" pitchFamily="18" charset="0"/>
                <a:cs typeface="Times New Roman" panose="02020603050405020304" pitchFamily="18" charset="0"/>
              </a:rPr>
              <a:t>Erişkinler için Engellilik Sağlık Kurulu Raporu</a:t>
            </a:r>
          </a:p>
          <a:p>
            <a:r>
              <a:rPr lang="tr-TR" dirty="0">
                <a:latin typeface="Times New Roman" panose="02020603050405020304" pitchFamily="18" charset="0"/>
                <a:cs typeface="Times New Roman" panose="02020603050405020304" pitchFamily="18" charset="0"/>
              </a:rPr>
              <a:t>Üç Hekimlik Durum Bildirir Sağlık Kurulu Raporu</a:t>
            </a:r>
          </a:p>
        </p:txBody>
      </p:sp>
    </p:spTree>
    <p:extLst>
      <p:ext uri="{BB962C8B-B14F-4D97-AF65-F5344CB8AC3E}">
        <p14:creationId xmlns:p14="http://schemas.microsoft.com/office/powerpoint/2010/main" val="3179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dirty="0">
                <a:latin typeface="Times New Roman" panose="02020603050405020304" pitchFamily="18" charset="0"/>
                <a:cs typeface="Times New Roman" panose="02020603050405020304" pitchFamily="18" charset="0"/>
              </a:rPr>
              <a:t>ÇÖZGER ORAN TABLOSU</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57" t="14459" r="19164" b="9613"/>
          <a:stretch/>
        </p:blipFill>
        <p:spPr bwMode="auto">
          <a:xfrm>
            <a:off x="1475656" y="2348880"/>
            <a:ext cx="6250674" cy="3316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47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5946</TotalTime>
  <Words>2089</Words>
  <Application>Microsoft Office PowerPoint</Application>
  <PresentationFormat>Ekran Gösterisi (4:3)</PresentationFormat>
  <Paragraphs>183</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Akış</vt:lpstr>
      <vt:lpstr>ÖZEL EĞİTİMDE SORU(N) KALMASIN</vt:lpstr>
      <vt:lpstr>Özel Eğitim Nedir?</vt:lpstr>
      <vt:lpstr>Yetersizlik Türleri</vt:lpstr>
      <vt:lpstr>Tanı Koyma</vt:lpstr>
      <vt:lpstr>Tanı Koyma</vt:lpstr>
      <vt:lpstr>PowerPoint Sunusu</vt:lpstr>
      <vt:lpstr>PowerPoint Sunusu</vt:lpstr>
      <vt:lpstr>Eğitsel Değerlendirme ve Tanılamada Gerekli Olan Tıbbi Raporlar ve Farkları</vt:lpstr>
      <vt:lpstr>ÇÖZGER ORAN TABLOSU</vt:lpstr>
      <vt:lpstr>PATNOS RAM’da Uygulanan Zeka Testleri</vt:lpstr>
      <vt:lpstr>KAYNAŞTIRMA </vt:lpstr>
      <vt:lpstr>KAYNAŞTIRMA </vt:lpstr>
      <vt:lpstr>Kaynaştırma Öğrencilerinin  Değerlendirilmesi </vt:lpstr>
      <vt:lpstr>                  DESTEK EĞİTİM ODASI </vt:lpstr>
      <vt:lpstr>Destek Eğitim Odası Açmak Zorunlu mudur?</vt:lpstr>
      <vt:lpstr>Okullarda Destek Eğitim Odası Nasıl Açılır? </vt:lpstr>
      <vt:lpstr> </vt:lpstr>
      <vt:lpstr>Destek Eğitim Odasında Hangi Öğrencilerin Hangi Derslerden Ne Zaman Eğitim Alacağı Nasıl Belirlenir?</vt:lpstr>
      <vt:lpstr>Bir Öğrenci Destek Eğitim Odasında Haftada Kaç Saat Eğitim Alabilir? </vt:lpstr>
      <vt:lpstr>Destek Eğitim Odasında Öğrencilere Grup Oluşturularak Eğitim Verilebilir mi?</vt:lpstr>
      <vt:lpstr>Destek Eğitim Odasında Hangi Öğretmenler Görev Alabilir?</vt:lpstr>
      <vt:lpstr>Destek Eğitim Odasında Eğitim Desteği Alan Öğrencinin Başarı Değerlendirmesi Nasıl Yapılır?</vt:lpstr>
      <vt:lpstr>Destek Eğitim Odasında Eğitim Desteği Alan Öğrencinin Başarı Değerlendirmesi Nasıl Yapılır?</vt:lpstr>
      <vt:lpstr>Destek Eğitim Odasında Yürütülecek Eğitim Hizmetlerinin Planlaması Kim Tarafından Yapılır?</vt:lpstr>
      <vt:lpstr>Uygulamalı Beceri Eğitimleri Nasıl Sunulur?</vt:lpstr>
      <vt:lpstr>DESTEK EĞİTİM ODASINA İLİŞKİN STANDARTLAR</vt:lpstr>
      <vt:lpstr>Destek Eğitim Odasının Fiziki Koşulları Nasıl Olmalıdır?</vt:lpstr>
      <vt:lpstr>Destek Eğitim Odasının Fiziki Koşulları Nasıl Olmalıdır?</vt:lpstr>
      <vt:lpstr>Destek Eğitim Odasının Fiziki Koşulları Nasıl Olmalıdır?</vt:lpstr>
      <vt:lpstr>Destek Eğitim Odasının Donanımında Neler Olmalıdır?</vt:lpstr>
      <vt:lpstr>Destek Eğitim Odasının Donanımında Neler Olmalıdır?</vt:lpstr>
      <vt:lpstr>Destek Eğitim Odasının Donanımında Neler Olmalıdır?</vt:lpstr>
      <vt:lpstr>İDARECİLER VE REHBER ÖĞRETMENLER DESTEK EĞİTİM ODASINDA GÖREV ALABİLİRLER Mİ?</vt:lpstr>
      <vt:lpstr>PowerPoint Sunusu</vt:lpstr>
      <vt:lpstr>BEP NEDİR ?</vt:lpstr>
      <vt:lpstr>BEP GELİŞTİRME BİRİMİ </vt:lpstr>
      <vt:lpstr>BEP GELİŞTİRME BİRİMİNİN GÖREVLERİ</vt:lpstr>
      <vt:lpstr>BEP GELİŞTİRME BİRİMİNİN GÖREVLERİ</vt:lpstr>
      <vt:lpstr>BEP GELİŞTİRME BİRİMİNİN GÖREVLERİ</vt:lpstr>
      <vt:lpstr>BEP GELİŞTİRME BİRİMİNİN GÖREVLERİ</vt:lpstr>
      <vt:lpstr>Evde Eğitim Hizmeti Nedir ? </vt:lpstr>
      <vt:lpstr>Evde Eğitim Hizmetinden Kimler Yararlanabilir?  </vt:lpstr>
      <vt:lpstr>Evde Eğitim Hizmetinde Dikkat Edilecek Hususlar</vt:lpstr>
      <vt:lpstr>Evde Eğitim Hizmetinde Dikkat Edilecek Hususlar</vt:lpstr>
      <vt:lpstr>Evde Eğitim Hizmetinde Dikkat Edilecek Hususlar</vt:lpstr>
      <vt:lpstr>Evde Eğitim Hizmetinde Başarının Değerlendirilmesi</vt:lpstr>
      <vt:lpstr>Evde Eğitim Hizmetinde Dikkat Edilecek Hususlar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umut</dc:creator>
  <cp:lastModifiedBy>Pc</cp:lastModifiedBy>
  <cp:revision>55</cp:revision>
  <cp:lastPrinted>2022-12-08T10:14:08Z</cp:lastPrinted>
  <dcterms:created xsi:type="dcterms:W3CDTF">2021-12-29T06:01:03Z</dcterms:created>
  <dcterms:modified xsi:type="dcterms:W3CDTF">2024-08-20T06:48:25Z</dcterms:modified>
</cp:coreProperties>
</file>